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8.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89"/>
  </p:notesMasterIdLst>
  <p:handoutMasterIdLst>
    <p:handoutMasterId r:id="rId90"/>
  </p:handoutMasterIdLst>
  <p:sldIdLst>
    <p:sldId id="389" r:id="rId2"/>
    <p:sldId id="390" r:id="rId3"/>
    <p:sldId id="482" r:id="rId4"/>
    <p:sldId id="392" r:id="rId5"/>
    <p:sldId id="393" r:id="rId6"/>
    <p:sldId id="394" r:id="rId7"/>
    <p:sldId id="395" r:id="rId8"/>
    <p:sldId id="396" r:id="rId9"/>
    <p:sldId id="397" r:id="rId10"/>
    <p:sldId id="398" r:id="rId11"/>
    <p:sldId id="399" r:id="rId12"/>
    <p:sldId id="400" r:id="rId13"/>
    <p:sldId id="401" r:id="rId14"/>
    <p:sldId id="483" r:id="rId15"/>
    <p:sldId id="405" r:id="rId16"/>
    <p:sldId id="406" r:id="rId17"/>
    <p:sldId id="407" r:id="rId18"/>
    <p:sldId id="408" r:id="rId19"/>
    <p:sldId id="409" r:id="rId20"/>
    <p:sldId id="410" r:id="rId21"/>
    <p:sldId id="411" r:id="rId22"/>
    <p:sldId id="412" r:id="rId23"/>
    <p:sldId id="413" r:id="rId24"/>
    <p:sldId id="486" r:id="rId25"/>
    <p:sldId id="487" r:id="rId26"/>
    <p:sldId id="488" r:id="rId27"/>
    <p:sldId id="489" r:id="rId28"/>
    <p:sldId id="490" r:id="rId29"/>
    <p:sldId id="491" r:id="rId30"/>
    <p:sldId id="496" r:id="rId31"/>
    <p:sldId id="497" r:id="rId32"/>
    <p:sldId id="558" r:id="rId33"/>
    <p:sldId id="499" r:id="rId34"/>
    <p:sldId id="500" r:id="rId35"/>
    <p:sldId id="501" r:id="rId36"/>
    <p:sldId id="502" r:id="rId37"/>
    <p:sldId id="503" r:id="rId38"/>
    <p:sldId id="504" r:id="rId39"/>
    <p:sldId id="505" r:id="rId40"/>
    <p:sldId id="506" r:id="rId41"/>
    <p:sldId id="507" r:id="rId42"/>
    <p:sldId id="508" r:id="rId43"/>
    <p:sldId id="509" r:id="rId44"/>
    <p:sldId id="559" r:id="rId45"/>
    <p:sldId id="560" r:id="rId46"/>
    <p:sldId id="561" r:id="rId47"/>
    <p:sldId id="562" r:id="rId48"/>
    <p:sldId id="563" r:id="rId49"/>
    <p:sldId id="564" r:id="rId50"/>
    <p:sldId id="565" r:id="rId51"/>
    <p:sldId id="566" r:id="rId52"/>
    <p:sldId id="567" r:id="rId53"/>
    <p:sldId id="568" r:id="rId54"/>
    <p:sldId id="569" r:id="rId55"/>
    <p:sldId id="570" r:id="rId56"/>
    <p:sldId id="571" r:id="rId57"/>
    <p:sldId id="572" r:id="rId58"/>
    <p:sldId id="573" r:id="rId59"/>
    <p:sldId id="574" r:id="rId60"/>
    <p:sldId id="575" r:id="rId61"/>
    <p:sldId id="576" r:id="rId62"/>
    <p:sldId id="577" r:id="rId63"/>
    <p:sldId id="578" r:id="rId64"/>
    <p:sldId id="579" r:id="rId65"/>
    <p:sldId id="580" r:id="rId66"/>
    <p:sldId id="581" r:id="rId67"/>
    <p:sldId id="582" r:id="rId68"/>
    <p:sldId id="583" r:id="rId69"/>
    <p:sldId id="584" r:id="rId70"/>
    <p:sldId id="585" r:id="rId71"/>
    <p:sldId id="586" r:id="rId72"/>
    <p:sldId id="587" r:id="rId73"/>
    <p:sldId id="588" r:id="rId74"/>
    <p:sldId id="589" r:id="rId75"/>
    <p:sldId id="590" r:id="rId76"/>
    <p:sldId id="591" r:id="rId77"/>
    <p:sldId id="592" r:id="rId78"/>
    <p:sldId id="593" r:id="rId79"/>
    <p:sldId id="594" r:id="rId80"/>
    <p:sldId id="595" r:id="rId81"/>
    <p:sldId id="596" r:id="rId82"/>
    <p:sldId id="597" r:id="rId83"/>
    <p:sldId id="598" r:id="rId84"/>
    <p:sldId id="599" r:id="rId85"/>
    <p:sldId id="600" r:id="rId86"/>
    <p:sldId id="601" r:id="rId87"/>
    <p:sldId id="602" r:id="rId8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F3F2F1"/>
    <a:srgbClr val="DCDBD8"/>
    <a:srgbClr val="D0CFCA"/>
    <a:srgbClr val="E7EDF5"/>
    <a:srgbClr val="DCE5F0"/>
    <a:srgbClr val="C3D3E5"/>
    <a:srgbClr val="B4C8DE"/>
    <a:srgbClr val="7D848A"/>
    <a:srgbClr val="706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7260" autoAdjust="0"/>
  </p:normalViewPr>
  <p:slideViewPr>
    <p:cSldViewPr snapToGrid="0" showGuides="1">
      <p:cViewPr>
        <p:scale>
          <a:sx n="100" d="100"/>
          <a:sy n="100" d="100"/>
        </p:scale>
        <p:origin x="-186" y="-72"/>
      </p:cViewPr>
      <p:guideLst>
        <p:guide orient="horz" pos="2152"/>
        <p:guide orient="horz" pos="1936"/>
        <p:guide pos="2880"/>
        <p:guide pos="426"/>
        <p:guide pos="3366"/>
      </p:guideLst>
    </p:cSldViewPr>
  </p:slideViewPr>
  <p:outlineViewPr>
    <p:cViewPr>
      <p:scale>
        <a:sx n="33" d="100"/>
        <a:sy n="33" d="100"/>
      </p:scale>
      <p:origin x="0" y="66"/>
    </p:cViewPr>
  </p:outlineViewPr>
  <p:notesTextViewPr>
    <p:cViewPr>
      <p:scale>
        <a:sx n="1" d="1"/>
        <a:sy n="1" d="1"/>
      </p:scale>
      <p:origin x="0" y="0"/>
    </p:cViewPr>
  </p:notesTextViewPr>
  <p:sorterViewPr>
    <p:cViewPr>
      <p:scale>
        <a:sx n="80" d="100"/>
        <a:sy n="80" d="100"/>
      </p:scale>
      <p:origin x="0" y="3258"/>
    </p:cViewPr>
  </p:sorterViewPr>
  <p:notesViewPr>
    <p:cSldViewPr snapToGrid="0">
      <p:cViewPr varScale="1">
        <p:scale>
          <a:sx n="83" d="100"/>
          <a:sy n="83" d="100"/>
        </p:scale>
        <p:origin x="-3792"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solidFill>
              </a:defRPr>
            </a:pPr>
            <a:r>
              <a:rPr lang="en-US" sz="1200" dirty="0">
                <a:solidFill>
                  <a:schemeClr val="tx2"/>
                </a:solidFill>
              </a:rPr>
              <a:t>2014 – Shareholder Proposal Sponsors – Fortune 250</a:t>
            </a:r>
          </a:p>
        </c:rich>
      </c:tx>
      <c:layout>
        <c:manualLayout>
          <c:xMode val="edge"/>
          <c:yMode val="edge"/>
          <c:x val="8.8841107708812941E-2"/>
          <c:y val="4.8018502637665345E-3"/>
        </c:manualLayout>
      </c:layout>
      <c:overlay val="0"/>
    </c:title>
    <c:autoTitleDeleted val="0"/>
    <c:plotArea>
      <c:layout>
        <c:manualLayout>
          <c:layoutTarget val="inner"/>
          <c:xMode val="edge"/>
          <c:yMode val="edge"/>
          <c:x val="0.14664613806324475"/>
          <c:y val="0.1805970235337318"/>
          <c:w val="0.41933309828808712"/>
          <c:h val="0.73515886902058902"/>
        </c:manualLayout>
      </c:layout>
      <c:pieChart>
        <c:varyColors val="1"/>
        <c:ser>
          <c:idx val="0"/>
          <c:order val="0"/>
          <c:tx>
            <c:strRef>
              <c:f>Sheet1!$B$1</c:f>
              <c:strCache>
                <c:ptCount val="1"/>
                <c:pt idx="0">
                  <c:v>Column1</c:v>
                </c:pt>
              </c:strCache>
            </c:strRef>
          </c:tx>
          <c:dPt>
            <c:idx val="4"/>
            <c:bubble3D val="0"/>
            <c:spPr>
              <a:solidFill>
                <a:schemeClr val="accent5"/>
              </a:solidFill>
            </c:spPr>
          </c:dPt>
          <c:dLbls>
            <c:dLbl>
              <c:idx val="0"/>
              <c:spPr/>
              <c:txPr>
                <a:bodyPr/>
                <a:lstStyle/>
                <a:p>
                  <a:pPr>
                    <a:defRPr sz="1100" b="1">
                      <a:solidFill>
                        <a:schemeClr val="bg1"/>
                      </a:solidFill>
                    </a:defRPr>
                  </a:pPr>
                  <a:endParaRPr lang="en-US"/>
                </a:p>
              </c:txPr>
              <c:dLblPos val="bestFit"/>
              <c:showLegendKey val="0"/>
              <c:showVal val="1"/>
              <c:showCatName val="0"/>
              <c:showSerName val="0"/>
              <c:showPercent val="0"/>
              <c:showBubbleSize val="0"/>
            </c:dLbl>
            <c:dLbl>
              <c:idx val="3"/>
              <c:layout/>
              <c:tx>
                <c:rich>
                  <a:bodyPr/>
                  <a:lstStyle/>
                  <a:p>
                    <a:r>
                      <a:rPr lang="en-US" sz="1100" b="1" dirty="0" smtClean="0"/>
                      <a:t>&lt;1%</a:t>
                    </a:r>
                    <a:endParaRPr lang="en-US" dirty="0"/>
                  </a:p>
                </c:rich>
              </c:tx>
              <c:dLblPos val="bestFit"/>
              <c:showLegendKey val="0"/>
              <c:showVal val="1"/>
              <c:showCatName val="0"/>
              <c:showSerName val="0"/>
              <c:showPercent val="0"/>
              <c:showBubbleSize val="0"/>
            </c:dLbl>
            <c:txPr>
              <a:bodyPr/>
              <a:lstStyle/>
              <a:p>
                <a:pPr>
                  <a:defRPr sz="1100" b="1"/>
                </a:pPr>
                <a:endParaRPr lang="en-US"/>
              </a:p>
            </c:txPr>
            <c:dLblPos val="bestFit"/>
            <c:showLegendKey val="0"/>
            <c:showVal val="1"/>
            <c:showCatName val="0"/>
            <c:showSerName val="0"/>
            <c:showPercent val="0"/>
            <c:showBubbleSize val="0"/>
            <c:showLeaderLines val="1"/>
          </c:dLbls>
          <c:cat>
            <c:strRef>
              <c:f>Sheet1!$A$2:$A$6</c:f>
              <c:strCache>
                <c:ptCount val="5"/>
                <c:pt idx="0">
                  <c:v>Individuals</c:v>
                </c:pt>
                <c:pt idx="1">
                  <c:v>Labor-Affiliated Investors</c:v>
                </c:pt>
                <c:pt idx="2">
                  <c:v>Religious-Affiliated, Social Investing &amp; Public Policy</c:v>
                </c:pt>
                <c:pt idx="3">
                  <c:v>Other Institutional Investors</c:v>
                </c:pt>
                <c:pt idx="4">
                  <c:v>Other Individual Investors</c:v>
                </c:pt>
              </c:strCache>
            </c:strRef>
          </c:cat>
          <c:val>
            <c:numRef>
              <c:f>Sheet1!$B$2:$B$6</c:f>
              <c:numCache>
                <c:formatCode>0%</c:formatCode>
                <c:ptCount val="5"/>
                <c:pt idx="0">
                  <c:v>0.33</c:v>
                </c:pt>
                <c:pt idx="1">
                  <c:v>0.24</c:v>
                </c:pt>
                <c:pt idx="2">
                  <c:v>0.28000000000000003</c:v>
                </c:pt>
                <c:pt idx="3">
                  <c:v>0.01</c:v>
                </c:pt>
                <c:pt idx="4">
                  <c:v>0.14000000000000001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60164055340735"/>
          <c:y val="0.14696837400275461"/>
          <c:w val="0.38901276234326454"/>
          <c:h val="0.76805124606948882"/>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11977167583987E-2"/>
          <c:y val="6.3021163081859816E-2"/>
          <c:w val="0.45235201825447002"/>
          <c:h val="0.88059218392300787"/>
        </c:manualLayout>
      </c:layout>
      <c:pieChart>
        <c:varyColors val="1"/>
        <c:ser>
          <c:idx val="0"/>
          <c:order val="0"/>
          <c:tx>
            <c:strRef>
              <c:f>Sheet1!$B$1</c:f>
              <c:strCache>
                <c:ptCount val="1"/>
                <c:pt idx="0">
                  <c:v>Column1</c:v>
                </c:pt>
              </c:strCache>
            </c:strRef>
          </c:tx>
          <c:dPt>
            <c:idx val="0"/>
            <c:bubble3D val="0"/>
            <c:spPr>
              <a:solidFill>
                <a:schemeClr val="accent1"/>
              </a:solidFill>
            </c:spPr>
          </c:dPt>
          <c:dPt>
            <c:idx val="1"/>
            <c:bubble3D val="0"/>
            <c:spPr>
              <a:solidFill>
                <a:schemeClr val="accent2"/>
              </a:solidFill>
            </c:spPr>
          </c:dPt>
          <c:dPt>
            <c:idx val="2"/>
            <c:bubble3D val="0"/>
            <c:spPr>
              <a:solidFill>
                <a:schemeClr val="accent4"/>
              </a:solidFill>
            </c:spPr>
          </c:dPt>
          <c:dLbls>
            <c:dLbl>
              <c:idx val="0"/>
              <c:layout>
                <c:manualLayout>
                  <c:x val="-0.14843189827741946"/>
                  <c:y val="-2.1514652202501032E-2"/>
                </c:manualLayout>
              </c:layout>
              <c:showLegendKey val="0"/>
              <c:showVal val="1"/>
              <c:showCatName val="0"/>
              <c:showSerName val="0"/>
              <c:showPercent val="0"/>
              <c:showBubbleSize val="0"/>
            </c:dLbl>
            <c:dLbl>
              <c:idx val="1"/>
              <c:layout>
                <c:manualLayout>
                  <c:x val="0.10497962073735498"/>
                  <c:y val="5.5665497961618397E-2"/>
                </c:manualLayout>
              </c:layout>
              <c:spPr/>
              <c:txPr>
                <a:bodyPr/>
                <a:lstStyle/>
                <a:p>
                  <a:pPr>
                    <a:defRPr sz="1600">
                      <a:solidFill>
                        <a:schemeClr val="tx1"/>
                      </a:solidFill>
                    </a:defRPr>
                  </a:pPr>
                  <a:endParaRPr lang="en-US"/>
                </a:p>
              </c:txPr>
              <c:showLegendKey val="0"/>
              <c:showVal val="1"/>
              <c:showCatName val="0"/>
              <c:showSerName val="0"/>
              <c:showPercent val="0"/>
              <c:showBubbleSize val="0"/>
            </c:dLbl>
            <c:dLbl>
              <c:idx val="2"/>
              <c:spPr/>
              <c:txPr>
                <a:bodyPr/>
                <a:lstStyle/>
                <a:p>
                  <a:pPr>
                    <a:defRPr sz="1600">
                      <a:solidFill>
                        <a:schemeClr val="tx1"/>
                      </a:solidFill>
                    </a:defRPr>
                  </a:pPr>
                  <a:endParaRPr lang="en-US"/>
                </a:p>
              </c:txPr>
              <c:showLegendKey val="0"/>
              <c:showVal val="1"/>
              <c:showCatName val="0"/>
              <c:showSerName val="0"/>
              <c:showPercent val="0"/>
              <c:showBubbleSize val="0"/>
            </c:dLbl>
            <c:txPr>
              <a:bodyPr/>
              <a:lstStyle/>
              <a:p>
                <a:pPr>
                  <a:defRPr sz="1600">
                    <a:solidFill>
                      <a:schemeClr val="bg1"/>
                    </a:solidFill>
                  </a:defRPr>
                </a:pPr>
                <a:endParaRPr lang="en-US"/>
              </a:p>
            </c:txPr>
            <c:showLegendKey val="0"/>
            <c:showVal val="1"/>
            <c:showCatName val="0"/>
            <c:showSerName val="0"/>
            <c:showPercent val="0"/>
            <c:showBubbleSize val="0"/>
            <c:showLeaderLines val="1"/>
          </c:dLbls>
          <c:cat>
            <c:strRef>
              <c:f>Sheet1!$A$2:$A$3</c:f>
              <c:strCache>
                <c:ptCount val="2"/>
                <c:pt idx="0">
                  <c:v>Shareholder Proposal Passed</c:v>
                </c:pt>
                <c:pt idx="1">
                  <c:v>Shareholder Proposal Failed</c:v>
                </c:pt>
              </c:strCache>
            </c:strRef>
          </c:cat>
          <c:val>
            <c:numRef>
              <c:f>Sheet1!$B$2:$B$3</c:f>
              <c:numCache>
                <c:formatCode>General</c:formatCode>
                <c:ptCount val="2"/>
                <c:pt idx="0">
                  <c:v>51</c:v>
                </c:pt>
                <c:pt idx="1">
                  <c:v>34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375135323138337"/>
          <c:y val="0.11225959339030504"/>
          <c:w val="0.4167233548544777"/>
          <c:h val="0.77548081321938989"/>
        </c:manualLayout>
      </c:layout>
      <c:overlay val="0"/>
      <c:txPr>
        <a:bodyPr/>
        <a:lstStyle/>
        <a:p>
          <a:pPr>
            <a:defRPr sz="1400"/>
          </a:pPr>
          <a:endParaRPr lang="en-US"/>
        </a:p>
      </c:txPr>
    </c:legend>
    <c:plotVisOnly val="1"/>
    <c:dispBlanksAs val="gap"/>
    <c:showDLblsOverMax val="0"/>
  </c:chart>
  <c:spPr>
    <a:solidFill>
      <a:schemeClr val="accent2">
        <a:lumMod val="20000"/>
        <a:lumOff val="80000"/>
      </a:schemeClr>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41752268180438E-2"/>
          <c:y val="0.12767003845981484"/>
          <c:w val="0.71676127589024685"/>
          <c:h val="0.80747110917554432"/>
        </c:manualLayout>
      </c:layout>
      <c:barChart>
        <c:barDir val="col"/>
        <c:grouping val="stacked"/>
        <c:varyColors val="0"/>
        <c:ser>
          <c:idx val="0"/>
          <c:order val="0"/>
          <c:tx>
            <c:strRef>
              <c:f>Sheet1!$B$1</c:f>
              <c:strCache>
                <c:ptCount val="1"/>
                <c:pt idx="0">
                  <c:v>Pased</c:v>
                </c:pt>
              </c:strCache>
            </c:strRef>
          </c:tx>
          <c:invertIfNegative val="0"/>
          <c:dLbls>
            <c:txPr>
              <a:bodyPr/>
              <a:lstStyle/>
              <a:p>
                <a:pPr>
                  <a:defRPr sz="1000" b="0">
                    <a:solidFill>
                      <a:schemeClr val="bg1"/>
                    </a:solidFill>
                  </a:defRPr>
                </a:pPr>
                <a:endParaRPr lang="en-US"/>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2</c:v>
                </c:pt>
                <c:pt idx="1">
                  <c:v>3</c:v>
                </c:pt>
                <c:pt idx="2">
                  <c:v>5</c:v>
                </c:pt>
                <c:pt idx="3">
                  <c:v>51</c:v>
                </c:pt>
              </c:numCache>
            </c:numRef>
          </c:val>
        </c:ser>
        <c:ser>
          <c:idx val="1"/>
          <c:order val="1"/>
          <c:tx>
            <c:strRef>
              <c:f>Sheet1!$C$1</c:f>
              <c:strCache>
                <c:ptCount val="1"/>
                <c:pt idx="0">
                  <c:v>Failed</c:v>
                </c:pt>
              </c:strCache>
            </c:strRef>
          </c:tx>
          <c:invertIfNegative val="0"/>
          <c:dLbls>
            <c:txPr>
              <a:bodyPr/>
              <a:lstStyle/>
              <a:p>
                <a:pPr>
                  <a:defRPr sz="1000" baseline="0"/>
                </a:pPr>
                <a:endParaRPr lang="en-US"/>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10</c:v>
                </c:pt>
                <c:pt idx="1">
                  <c:v>10</c:v>
                </c:pt>
                <c:pt idx="2" formatCode="0">
                  <c:v>12</c:v>
                </c:pt>
                <c:pt idx="3">
                  <c:v>34</c:v>
                </c:pt>
              </c:numCache>
            </c:numRef>
          </c:val>
        </c:ser>
        <c:ser>
          <c:idx val="2"/>
          <c:order val="2"/>
          <c:tx>
            <c:strRef>
              <c:f>Sheet1!$D$1</c:f>
              <c:strCache>
                <c:ptCount val="1"/>
                <c:pt idx="0">
                  <c:v>Pending</c:v>
                </c:pt>
              </c:strCache>
            </c:strRef>
          </c:tx>
          <c:invertIfNegative val="0"/>
          <c:dLbls>
            <c:dLbl>
              <c:idx val="0"/>
              <c:delete val="1"/>
            </c:dLbl>
            <c:dLbl>
              <c:idx val="1"/>
              <c:delete val="1"/>
            </c:dLbl>
            <c:dLbl>
              <c:idx val="2"/>
              <c:delete val="1"/>
            </c:dLbl>
            <c:txPr>
              <a:bodyPr/>
              <a:lstStyle/>
              <a:p>
                <a:pPr>
                  <a:defRPr sz="1000"/>
                </a:pPr>
                <a:endParaRPr lang="en-US"/>
              </a:p>
            </c:txPr>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0</c:v>
                </c:pt>
                <c:pt idx="1">
                  <c:v>0</c:v>
                </c:pt>
                <c:pt idx="2" formatCode="0">
                  <c:v>0</c:v>
                </c:pt>
                <c:pt idx="3">
                  <c:v>3</c:v>
                </c:pt>
              </c:numCache>
            </c:numRef>
          </c:val>
        </c:ser>
        <c:dLbls>
          <c:showLegendKey val="0"/>
          <c:showVal val="0"/>
          <c:showCatName val="0"/>
          <c:showSerName val="0"/>
          <c:showPercent val="0"/>
          <c:showBubbleSize val="0"/>
        </c:dLbls>
        <c:gapWidth val="86"/>
        <c:overlap val="100"/>
        <c:axId val="91258240"/>
        <c:axId val="91268224"/>
      </c:barChart>
      <c:lineChart>
        <c:grouping val="standard"/>
        <c:varyColors val="0"/>
        <c:ser>
          <c:idx val="3"/>
          <c:order val="3"/>
          <c:tx>
            <c:strRef>
              <c:f>Sheet1!$E$1</c:f>
              <c:strCache>
                <c:ptCount val="1"/>
                <c:pt idx="0">
                  <c:v>Avg. Level of Support</c:v>
                </c:pt>
              </c:strCache>
            </c:strRef>
          </c:tx>
          <c:spPr>
            <a:ln>
              <a:solidFill>
                <a:schemeClr val="bg1">
                  <a:lumMod val="65000"/>
                </a:schemeClr>
              </a:solidFill>
            </a:ln>
          </c:spPr>
          <c:marker>
            <c:symbol val="triangle"/>
            <c:size val="7"/>
            <c:spPr>
              <a:solidFill>
                <a:schemeClr val="bg1">
                  <a:lumMod val="65000"/>
                </a:schemeClr>
              </a:solidFill>
              <a:ln>
                <a:solidFill>
                  <a:schemeClr val="bg1">
                    <a:lumMod val="65000"/>
                  </a:schemeClr>
                </a:solidFill>
              </a:ln>
            </c:spPr>
          </c:marker>
          <c:dLbls>
            <c:txPr>
              <a:bodyPr/>
              <a:lstStyle/>
              <a:p>
                <a:pPr>
                  <a:defRPr sz="1000"/>
                </a:pPr>
                <a:endParaRPr lang="en-US"/>
              </a:p>
            </c:txPr>
            <c:dLblPos val="t"/>
            <c:showLegendKey val="0"/>
            <c:showVal val="1"/>
            <c:showCatName val="0"/>
            <c:showSerName val="0"/>
            <c:showPercent val="0"/>
            <c:showBubbleSize val="0"/>
            <c:showLeaderLines val="0"/>
          </c:dLbls>
          <c:cat>
            <c:numRef>
              <c:f>Sheet1!$A$2:$A$5</c:f>
              <c:numCache>
                <c:formatCode>General</c:formatCode>
                <c:ptCount val="4"/>
                <c:pt idx="0">
                  <c:v>2012</c:v>
                </c:pt>
                <c:pt idx="1">
                  <c:v>2013</c:v>
                </c:pt>
                <c:pt idx="2">
                  <c:v>2014</c:v>
                </c:pt>
                <c:pt idx="3">
                  <c:v>2015</c:v>
                </c:pt>
              </c:numCache>
            </c:numRef>
          </c:cat>
          <c:val>
            <c:numRef>
              <c:f>Sheet1!$E$2:$E$5</c:f>
              <c:numCache>
                <c:formatCode>0.00%</c:formatCode>
                <c:ptCount val="4"/>
                <c:pt idx="0">
                  <c:v>0.30499999999999999</c:v>
                </c:pt>
                <c:pt idx="1">
                  <c:v>0.32500000000000001</c:v>
                </c:pt>
                <c:pt idx="2">
                  <c:v>0.309</c:v>
                </c:pt>
                <c:pt idx="3">
                  <c:v>0.54800000000000004</c:v>
                </c:pt>
              </c:numCache>
            </c:numRef>
          </c:val>
          <c:smooth val="0"/>
        </c:ser>
        <c:dLbls>
          <c:showLegendKey val="0"/>
          <c:showVal val="0"/>
          <c:showCatName val="0"/>
          <c:showSerName val="0"/>
          <c:showPercent val="0"/>
          <c:showBubbleSize val="0"/>
        </c:dLbls>
        <c:marker val="1"/>
        <c:smooth val="0"/>
        <c:axId val="91271552"/>
        <c:axId val="91269760"/>
      </c:lineChart>
      <c:catAx>
        <c:axId val="91258240"/>
        <c:scaling>
          <c:orientation val="minMax"/>
        </c:scaling>
        <c:delete val="0"/>
        <c:axPos val="b"/>
        <c:numFmt formatCode="General" sourceLinked="1"/>
        <c:majorTickMark val="out"/>
        <c:minorTickMark val="none"/>
        <c:tickLblPos val="nextTo"/>
        <c:txPr>
          <a:bodyPr/>
          <a:lstStyle/>
          <a:p>
            <a:pPr>
              <a:defRPr sz="1000"/>
            </a:pPr>
            <a:endParaRPr lang="en-US"/>
          </a:p>
        </c:txPr>
        <c:crossAx val="91268224"/>
        <c:crosses val="autoZero"/>
        <c:auto val="1"/>
        <c:lblAlgn val="ctr"/>
        <c:lblOffset val="100"/>
        <c:noMultiLvlLbl val="0"/>
      </c:catAx>
      <c:valAx>
        <c:axId val="91268224"/>
        <c:scaling>
          <c:orientation val="minMax"/>
          <c:max val="100"/>
          <c:min val="0"/>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000"/>
            </a:pPr>
            <a:endParaRPr lang="en-US"/>
          </a:p>
        </c:txPr>
        <c:crossAx val="91258240"/>
        <c:crosses val="autoZero"/>
        <c:crossBetween val="between"/>
        <c:majorUnit val="20"/>
      </c:valAx>
      <c:valAx>
        <c:axId val="91269760"/>
        <c:scaling>
          <c:orientation val="minMax"/>
          <c:max val="0.60000000000000009"/>
          <c:min val="0"/>
        </c:scaling>
        <c:delete val="0"/>
        <c:axPos val="r"/>
        <c:numFmt formatCode="0.00%" sourceLinked="0"/>
        <c:majorTickMark val="out"/>
        <c:minorTickMark val="none"/>
        <c:tickLblPos val="nextTo"/>
        <c:txPr>
          <a:bodyPr/>
          <a:lstStyle/>
          <a:p>
            <a:pPr>
              <a:defRPr sz="1000" baseline="0"/>
            </a:pPr>
            <a:endParaRPr lang="en-US"/>
          </a:p>
        </c:txPr>
        <c:crossAx val="91271552"/>
        <c:crosses val="max"/>
        <c:crossBetween val="between"/>
        <c:majorUnit val="0.30000000000000004"/>
        <c:minorUnit val="0.2"/>
      </c:valAx>
      <c:catAx>
        <c:axId val="91271552"/>
        <c:scaling>
          <c:orientation val="minMax"/>
        </c:scaling>
        <c:delete val="1"/>
        <c:axPos val="b"/>
        <c:numFmt formatCode="General" sourceLinked="1"/>
        <c:majorTickMark val="out"/>
        <c:minorTickMark val="none"/>
        <c:tickLblPos val="nextTo"/>
        <c:crossAx val="91269760"/>
        <c:crosses val="autoZero"/>
        <c:auto val="1"/>
        <c:lblAlgn val="ctr"/>
        <c:lblOffset val="100"/>
        <c:noMultiLvlLbl val="0"/>
      </c:catAx>
    </c:plotArea>
    <c:legend>
      <c:legendPos val="t"/>
      <c:layout>
        <c:manualLayout>
          <c:xMode val="edge"/>
          <c:yMode val="edge"/>
          <c:x val="0"/>
          <c:y val="1.7512028028437512E-2"/>
          <c:w val="0.98206941479036625"/>
          <c:h val="9.629455139217175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33097093433272E-2"/>
          <c:y val="0.12180286419833586"/>
          <c:w val="0.91826305390582652"/>
          <c:h val="0.70235595523740191"/>
        </c:manualLayout>
      </c:layout>
      <c:barChart>
        <c:barDir val="col"/>
        <c:grouping val="clustered"/>
        <c:varyColors val="0"/>
        <c:ser>
          <c:idx val="0"/>
          <c:order val="0"/>
          <c:tx>
            <c:strRef>
              <c:f>Sheet1!$B$1</c:f>
              <c:strCache>
                <c:ptCount val="1"/>
                <c:pt idx="0">
                  <c:v>Shareholder Proposal</c:v>
                </c:pt>
              </c:strCache>
            </c:strRef>
          </c:tx>
          <c:invertIfNegative val="0"/>
          <c:dLbls>
            <c:dLbl>
              <c:idx val="0"/>
              <c:layout>
                <c:manualLayout>
                  <c:x val="0"/>
                  <c:y val="1.2178080940608151E-2"/>
                </c:manualLayout>
              </c:layout>
              <c:showLegendKey val="0"/>
              <c:showVal val="1"/>
              <c:showCatName val="0"/>
              <c:showSerName val="0"/>
              <c:showPercent val="0"/>
              <c:showBubbleSize val="0"/>
            </c:dLbl>
            <c:dLbl>
              <c:idx val="1"/>
              <c:layout>
                <c:manualLayout>
                  <c:x val="-6.0100014468959899E-3"/>
                  <c:y val="0"/>
                </c:manualLayout>
              </c:layout>
              <c:showLegendKey val="0"/>
              <c:showVal val="1"/>
              <c:showCatName val="0"/>
              <c:showSerName val="0"/>
              <c:showPercent val="0"/>
              <c:showBubbleSize val="0"/>
            </c:dLbl>
            <c:dLbl>
              <c:idx val="3"/>
              <c:layout>
                <c:manualLayout>
                  <c:x val="0"/>
                  <c:y val="6.0890404703040609E-3"/>
                </c:manualLayout>
              </c:layout>
              <c:showLegendKey val="0"/>
              <c:showVal val="1"/>
              <c:showCatName val="0"/>
              <c:showSerName val="0"/>
              <c:showPercent val="0"/>
              <c:showBubbleSize val="0"/>
            </c:dLbl>
            <c:dLbl>
              <c:idx val="4"/>
              <c:layout>
                <c:manualLayout>
                  <c:x val="-6.0100014468960176E-3"/>
                  <c:y val="9.1335607054560917E-3"/>
                </c:manualLayout>
              </c:layout>
              <c:showLegendKey val="0"/>
              <c:showVal val="1"/>
              <c:showCatName val="0"/>
              <c:showSerName val="0"/>
              <c:showPercent val="0"/>
              <c:showBubbleSize val="0"/>
            </c:dLbl>
            <c:dLbl>
              <c:idx val="5"/>
              <c:layout>
                <c:manualLayout>
                  <c:x val="-1.5025003617240044E-3"/>
                  <c:y val="3.044520235152030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7"/>
                <c:pt idx="0">
                  <c:v>AES</c:v>
                </c:pt>
                <c:pt idx="1">
                  <c:v>Exelon</c:v>
                </c:pt>
                <c:pt idx="2">
                  <c:v>Chipotle Mexican Grill*</c:v>
                </c:pt>
                <c:pt idx="3">
                  <c:v>Cloud Peak Energy*</c:v>
                </c:pt>
                <c:pt idx="4">
                  <c:v>SBA Communications</c:v>
                </c:pt>
                <c:pt idx="5">
                  <c:v>Expeditors International of Washington</c:v>
                </c:pt>
                <c:pt idx="6">
                  <c:v>Visteon</c:v>
                </c:pt>
              </c:strCache>
            </c:strRef>
          </c:cat>
          <c:val>
            <c:numRef>
              <c:f>Sheet1!$B$2:$B$8</c:f>
              <c:numCache>
                <c:formatCode>0.0%</c:formatCode>
                <c:ptCount val="7"/>
                <c:pt idx="0">
                  <c:v>0.66100000000000003</c:v>
                </c:pt>
                <c:pt idx="1">
                  <c:v>0.432</c:v>
                </c:pt>
                <c:pt idx="2">
                  <c:v>0.499</c:v>
                </c:pt>
                <c:pt idx="3">
                  <c:v>0.70799999999999996</c:v>
                </c:pt>
                <c:pt idx="4">
                  <c:v>0.46300000000000002</c:v>
                </c:pt>
                <c:pt idx="5">
                  <c:v>0.35</c:v>
                </c:pt>
                <c:pt idx="6">
                  <c:v>0.74199999999999999</c:v>
                </c:pt>
              </c:numCache>
            </c:numRef>
          </c:val>
        </c:ser>
        <c:ser>
          <c:idx val="1"/>
          <c:order val="1"/>
          <c:tx>
            <c:strRef>
              <c:f>Sheet1!$C$1</c:f>
              <c:strCache>
                <c:ptCount val="1"/>
                <c:pt idx="0">
                  <c:v>Management Proposal</c:v>
                </c:pt>
              </c:strCache>
            </c:strRef>
          </c:tx>
          <c:spPr>
            <a:solidFill>
              <a:schemeClr val="accent2"/>
            </a:solidFill>
          </c:spPr>
          <c:invertIfNegative val="0"/>
          <c:dLbls>
            <c:dLbl>
              <c:idx val="0"/>
              <c:layout>
                <c:manualLayout>
                  <c:x val="6.0100014468960176E-3"/>
                  <c:y val="9.1335607054561473E-3"/>
                </c:manualLayout>
              </c:layout>
              <c:showLegendKey val="0"/>
              <c:showVal val="1"/>
              <c:showCatName val="0"/>
              <c:showSerName val="0"/>
              <c:showPercent val="0"/>
              <c:showBubbleSize val="0"/>
            </c:dLbl>
            <c:dLbl>
              <c:idx val="1"/>
              <c:layout>
                <c:manualLayout>
                  <c:x val="0"/>
                  <c:y val="6.0890404703040609E-3"/>
                </c:manualLayout>
              </c:layout>
              <c:showLegendKey val="0"/>
              <c:showVal val="1"/>
              <c:showCatName val="0"/>
              <c:showSerName val="0"/>
              <c:showPercent val="0"/>
              <c:showBubbleSize val="0"/>
            </c:dLbl>
            <c:dLbl>
              <c:idx val="2"/>
              <c:layout>
                <c:manualLayout>
                  <c:x val="6.0100014468960723E-3"/>
                  <c:y val="3.0445202351520304E-3"/>
                </c:manualLayout>
              </c:layout>
              <c:showLegendKey val="0"/>
              <c:showVal val="1"/>
              <c:showCatName val="0"/>
              <c:showSerName val="0"/>
              <c:showPercent val="0"/>
              <c:showBubbleSize val="0"/>
            </c:dLbl>
            <c:dLbl>
              <c:idx val="3"/>
              <c:layout>
                <c:manualLayout>
                  <c:x val="3.0050007234480088E-3"/>
                  <c:y val="6.0890404703040609E-3"/>
                </c:manualLayout>
              </c:layout>
              <c:showLegendKey val="0"/>
              <c:showVal val="1"/>
              <c:showCatName val="0"/>
              <c:showSerName val="0"/>
              <c:showPercent val="0"/>
              <c:showBubbleSize val="0"/>
            </c:dLbl>
            <c:dLbl>
              <c:idx val="4"/>
              <c:layout>
                <c:manualLayout>
                  <c:x val="-1.5025003617240044E-3"/>
                  <c:y val="3.0445202351520304E-3"/>
                </c:manualLayout>
              </c:layout>
              <c:showLegendKey val="0"/>
              <c:showVal val="1"/>
              <c:showCatName val="0"/>
              <c:showSerName val="0"/>
              <c:showPercent val="0"/>
              <c:showBubbleSize val="0"/>
            </c:dLbl>
            <c:dLbl>
              <c:idx val="5"/>
              <c:layout>
                <c:manualLayout>
                  <c:x val="-1.5025003617241146E-3"/>
                  <c:y val="0"/>
                </c:manualLayout>
              </c:layout>
              <c:showLegendKey val="0"/>
              <c:showVal val="1"/>
              <c:showCatName val="0"/>
              <c:showSerName val="0"/>
              <c:showPercent val="0"/>
              <c:showBubbleSize val="0"/>
            </c:dLbl>
            <c:dLbl>
              <c:idx val="6"/>
              <c:layout>
                <c:manualLayout>
                  <c:x val="6.0098831397809209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7"/>
                <c:pt idx="0">
                  <c:v>AES</c:v>
                </c:pt>
                <c:pt idx="1">
                  <c:v>Exelon</c:v>
                </c:pt>
                <c:pt idx="2">
                  <c:v>Chipotle Mexican Grill*</c:v>
                </c:pt>
                <c:pt idx="3">
                  <c:v>Cloud Peak Energy*</c:v>
                </c:pt>
                <c:pt idx="4">
                  <c:v>SBA Communications</c:v>
                </c:pt>
                <c:pt idx="5">
                  <c:v>Expeditors International of Washington</c:v>
                </c:pt>
                <c:pt idx="6">
                  <c:v>Visteon</c:v>
                </c:pt>
              </c:strCache>
            </c:strRef>
          </c:cat>
          <c:val>
            <c:numRef>
              <c:f>Sheet1!$C$2:$C$8</c:f>
              <c:numCache>
                <c:formatCode>0.0%</c:formatCode>
                <c:ptCount val="7"/>
                <c:pt idx="0">
                  <c:v>0.36099999999999999</c:v>
                </c:pt>
                <c:pt idx="1">
                  <c:v>0.52100000000000002</c:v>
                </c:pt>
                <c:pt idx="2">
                  <c:v>0.34499999999999997</c:v>
                </c:pt>
                <c:pt idx="3">
                  <c:v>0.25900000000000001</c:v>
                </c:pt>
                <c:pt idx="4">
                  <c:v>0.51700000000000002</c:v>
                </c:pt>
                <c:pt idx="5">
                  <c:v>0.70299999999999996</c:v>
                </c:pt>
                <c:pt idx="6">
                  <c:v>0.20699999999999999</c:v>
                </c:pt>
              </c:numCache>
            </c:numRef>
          </c:val>
        </c:ser>
        <c:dLbls>
          <c:showLegendKey val="0"/>
          <c:showVal val="0"/>
          <c:showCatName val="0"/>
          <c:showSerName val="0"/>
          <c:showPercent val="0"/>
          <c:showBubbleSize val="0"/>
        </c:dLbls>
        <c:gapWidth val="150"/>
        <c:axId val="91357568"/>
        <c:axId val="91359104"/>
      </c:barChart>
      <c:catAx>
        <c:axId val="91357568"/>
        <c:scaling>
          <c:orientation val="minMax"/>
        </c:scaling>
        <c:delete val="0"/>
        <c:axPos val="b"/>
        <c:majorTickMark val="out"/>
        <c:minorTickMark val="none"/>
        <c:tickLblPos val="nextTo"/>
        <c:crossAx val="91359104"/>
        <c:crosses val="autoZero"/>
        <c:auto val="1"/>
        <c:lblAlgn val="ctr"/>
        <c:lblOffset val="100"/>
        <c:noMultiLvlLbl val="0"/>
      </c:catAx>
      <c:valAx>
        <c:axId val="91359104"/>
        <c:scaling>
          <c:orientation val="minMax"/>
        </c:scaling>
        <c:delete val="0"/>
        <c:axPos val="l"/>
        <c:majorGridlines>
          <c:spPr>
            <a:ln w="6350">
              <a:solidFill>
                <a:schemeClr val="accent4"/>
              </a:solidFill>
            </a:ln>
          </c:spPr>
        </c:majorGridlines>
        <c:numFmt formatCode="0%" sourceLinked="0"/>
        <c:majorTickMark val="out"/>
        <c:minorTickMark val="none"/>
        <c:tickLblPos val="nextTo"/>
        <c:crossAx val="91357568"/>
        <c:crosses val="autoZero"/>
        <c:crossBetween val="between"/>
      </c:valAx>
    </c:plotArea>
    <c:legend>
      <c:legendPos val="t"/>
      <c:overlay val="0"/>
      <c:txPr>
        <a:bodyPr/>
        <a:lstStyle/>
        <a:p>
          <a:pPr>
            <a:defRPr sz="12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solidFill>
              </a:defRPr>
            </a:pPr>
            <a:r>
              <a:rPr lang="en-US" sz="1200" dirty="0">
                <a:solidFill>
                  <a:schemeClr val="tx2"/>
                </a:solidFill>
              </a:rPr>
              <a:t>Support for Shareholder Proposal at Companies </a:t>
            </a:r>
            <a:r>
              <a:rPr lang="en-US" sz="1200" dirty="0" smtClean="0">
                <a:solidFill>
                  <a:schemeClr val="tx2"/>
                </a:solidFill>
              </a:rPr>
              <a:t>that Adopted </a:t>
            </a:r>
            <a:endParaRPr lang="en-US" sz="1200" dirty="0">
              <a:solidFill>
                <a:schemeClr val="tx2"/>
              </a:solidFill>
            </a:endParaRPr>
          </a:p>
          <a:p>
            <a:pPr>
              <a:defRPr sz="1200">
                <a:solidFill>
                  <a:schemeClr val="tx2"/>
                </a:solidFill>
              </a:defRPr>
            </a:pPr>
            <a:r>
              <a:rPr lang="en-US" sz="1200" dirty="0">
                <a:solidFill>
                  <a:schemeClr val="tx2"/>
                </a:solidFill>
              </a:rPr>
              <a:t>Proxy Access Bylaws</a:t>
            </a:r>
          </a:p>
        </c:rich>
      </c:tx>
      <c:overlay val="0"/>
    </c:title>
    <c:autoTitleDeleted val="0"/>
    <c:plotArea>
      <c:layout>
        <c:manualLayout>
          <c:layoutTarget val="inner"/>
          <c:xMode val="edge"/>
          <c:yMode val="edge"/>
          <c:x val="5.6463179768800296E-2"/>
          <c:y val="0.21471964881537911"/>
          <c:w val="0.9265878692099071"/>
          <c:h val="0.65845541649007067"/>
        </c:manualLayout>
      </c:layout>
      <c:barChart>
        <c:barDir val="col"/>
        <c:grouping val="clustered"/>
        <c:varyColors val="0"/>
        <c:ser>
          <c:idx val="0"/>
          <c:order val="0"/>
          <c:tx>
            <c:strRef>
              <c:f>Sheet1!$B$1</c:f>
              <c:strCache>
                <c:ptCount val="1"/>
                <c:pt idx="0">
                  <c:v>Shareholder Proposal</c:v>
                </c:pt>
              </c:strCache>
            </c:strRef>
          </c:tx>
          <c:spPr>
            <a:solidFill>
              <a:schemeClr val="accent1"/>
            </a:solidFill>
          </c:spPr>
          <c:invertIfNegative val="0"/>
          <c:dLbls>
            <c:dLbl>
              <c:idx val="0"/>
              <c:layout>
                <c:manualLayout>
                  <c:x val="0"/>
                  <c:y val="1.3916168780116315E-2"/>
                </c:manualLayout>
              </c:layout>
              <c:dLblPos val="outEnd"/>
              <c:showLegendKey val="0"/>
              <c:showVal val="1"/>
              <c:showCatName val="0"/>
              <c:showSerName val="0"/>
              <c:showPercent val="0"/>
              <c:showBubbleSize val="0"/>
            </c:dLbl>
            <c:dLbl>
              <c:idx val="3"/>
              <c:layout>
                <c:manualLayout>
                  <c:x val="1.5255350543931325E-3"/>
                  <c:y val="1.3916168780116315E-2"/>
                </c:manualLayout>
              </c:layout>
              <c:dLblPos val="outEnd"/>
              <c:showLegendKey val="0"/>
              <c:showVal val="1"/>
              <c:showCatName val="0"/>
              <c:showSerName val="0"/>
              <c:showPercent val="0"/>
              <c:showBubbleSize val="0"/>
            </c:dLbl>
            <c:dLbl>
              <c:idx val="4"/>
              <c:layout>
                <c:manualLayout>
                  <c:x val="1.1187127830894301E-16"/>
                  <c:y val="6.9580843900581574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Sheet1!$A$2:$A$9</c:f>
              <c:strCache>
                <c:ptCount val="8"/>
                <c:pt idx="0">
                  <c:v>Arch Coal</c:v>
                </c:pt>
                <c:pt idx="1">
                  <c:v>HCP</c:v>
                </c:pt>
                <c:pt idx="2">
                  <c:v>Cabot Oil &amp; Gas</c:v>
                </c:pt>
                <c:pt idx="3">
                  <c:v>CF Industries</c:v>
                </c:pt>
                <c:pt idx="4">
                  <c:v>Boston Properties</c:v>
                </c:pt>
                <c:pt idx="5">
                  <c:v>Priceline</c:v>
                </c:pt>
                <c:pt idx="6">
                  <c:v>NY Community Bancorp</c:v>
                </c:pt>
                <c:pt idx="7">
                  <c:v>Rite Aid</c:v>
                </c:pt>
              </c:strCache>
            </c:strRef>
          </c:cat>
          <c:val>
            <c:numRef>
              <c:f>Sheet1!$B$2:$B$9</c:f>
              <c:numCache>
                <c:formatCode>0.0%</c:formatCode>
                <c:ptCount val="8"/>
                <c:pt idx="0">
                  <c:v>0.36299999999999999</c:v>
                </c:pt>
                <c:pt idx="1">
                  <c:v>0.55500000000000005</c:v>
                </c:pt>
                <c:pt idx="2">
                  <c:v>0.45100000000000001</c:v>
                </c:pt>
                <c:pt idx="3">
                  <c:v>0.56899999999999995</c:v>
                </c:pt>
                <c:pt idx="4">
                  <c:v>0.46200000000000002</c:v>
                </c:pt>
                <c:pt idx="5">
                  <c:v>0.53600000000000003</c:v>
                </c:pt>
                <c:pt idx="6">
                  <c:v>0.44400000000000001</c:v>
                </c:pt>
                <c:pt idx="7">
                  <c:v>0.373</c:v>
                </c:pt>
              </c:numCache>
            </c:numRef>
          </c:val>
        </c:ser>
        <c:dLbls>
          <c:showLegendKey val="0"/>
          <c:showVal val="0"/>
          <c:showCatName val="0"/>
          <c:showSerName val="0"/>
          <c:showPercent val="0"/>
          <c:showBubbleSize val="0"/>
        </c:dLbls>
        <c:gapWidth val="150"/>
        <c:axId val="91424256"/>
        <c:axId val="91425792"/>
      </c:barChart>
      <c:catAx>
        <c:axId val="91424256"/>
        <c:scaling>
          <c:orientation val="minMax"/>
        </c:scaling>
        <c:delete val="0"/>
        <c:axPos val="b"/>
        <c:majorTickMark val="out"/>
        <c:minorTickMark val="none"/>
        <c:tickLblPos val="nextTo"/>
        <c:crossAx val="91425792"/>
        <c:crosses val="autoZero"/>
        <c:auto val="1"/>
        <c:lblAlgn val="ctr"/>
        <c:lblOffset val="100"/>
        <c:noMultiLvlLbl val="0"/>
      </c:catAx>
      <c:valAx>
        <c:axId val="91425792"/>
        <c:scaling>
          <c:orientation val="minMax"/>
        </c:scaling>
        <c:delete val="0"/>
        <c:axPos val="l"/>
        <c:majorGridlines>
          <c:spPr>
            <a:ln w="6350">
              <a:solidFill>
                <a:schemeClr val="accent4"/>
              </a:solidFill>
            </a:ln>
          </c:spPr>
        </c:majorGridlines>
        <c:numFmt formatCode="0%" sourceLinked="0"/>
        <c:majorTickMark val="out"/>
        <c:minorTickMark val="none"/>
        <c:tickLblPos val="nextTo"/>
        <c:crossAx val="91424256"/>
        <c:crosses val="autoZero"/>
        <c:crossBetween val="between"/>
      </c:valAx>
    </c:plotArea>
    <c:plotVisOnly val="1"/>
    <c:dispBlanksAs val="gap"/>
    <c:showDLblsOverMax val="0"/>
  </c:chart>
  <c:txPr>
    <a:bodyPr/>
    <a:lstStyle/>
    <a:p>
      <a:pPr>
        <a:defRPr sz="900" baseline="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solidFill>
                  <a:schemeClr val="tx2"/>
                </a:solidFill>
              </a:rPr>
              <a:t>Independent Chair Proposals 2011-2015 - Russell 3000</a:t>
            </a:r>
          </a:p>
        </c:rich>
      </c:tx>
      <c:overlay val="0"/>
    </c:title>
    <c:autoTitleDeleted val="0"/>
    <c:plotArea>
      <c:layout/>
      <c:barChart>
        <c:barDir val="col"/>
        <c:grouping val="stacked"/>
        <c:varyColors val="0"/>
        <c:ser>
          <c:idx val="0"/>
          <c:order val="0"/>
          <c:tx>
            <c:strRef>
              <c:f>Sheet1!$B$1</c:f>
              <c:strCache>
                <c:ptCount val="1"/>
                <c:pt idx="0">
                  <c:v>Passed</c:v>
                </c:pt>
              </c:strCache>
            </c:strRef>
          </c:tx>
          <c:invertIfNegative val="0"/>
          <c:dLbls>
            <c:dLbl>
              <c:idx val="0"/>
              <c:layout>
                <c:manualLayout>
                  <c:x val="-4.8292902920617879E-3"/>
                  <c:y val="-2.964932420218638E-2"/>
                </c:manualLayout>
              </c:layout>
              <c:showLegendKey val="0"/>
              <c:showVal val="1"/>
              <c:showCatName val="0"/>
              <c:showSerName val="0"/>
              <c:showPercent val="0"/>
              <c:showBubbleSize val="0"/>
            </c:dLbl>
            <c:dLbl>
              <c:idx val="1"/>
              <c:layout>
                <c:manualLayout>
                  <c:x val="3.3712266160059886E-3"/>
                  <c:y val="-1.7001812943555402E-2"/>
                </c:manualLayout>
              </c:layout>
              <c:showLegendKey val="0"/>
              <c:showVal val="1"/>
              <c:showCatName val="0"/>
              <c:showSerName val="0"/>
              <c:showPercent val="0"/>
              <c:showBubbleSize val="0"/>
            </c:dLbl>
            <c:dLbl>
              <c:idx val="3"/>
              <c:layout>
                <c:manualLayout>
                  <c:x val="4.8292902920617879E-3"/>
                  <c:y val="-2.5413706459016895E-2"/>
                </c:manualLayout>
              </c:layout>
              <c:showLegendKey val="0"/>
              <c:showVal val="1"/>
              <c:showCatName val="0"/>
              <c:showSerName val="0"/>
              <c:showPercent val="0"/>
              <c:showBubbleSize val="0"/>
            </c:dLbl>
            <c:dLbl>
              <c:idx val="4"/>
              <c:layout>
                <c:manualLayout>
                  <c:x val="1.68567967334448E-3"/>
                  <c:y val="-1.252914011623490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3</c:v>
                </c:pt>
                <c:pt idx="1">
                  <c:v>4</c:v>
                </c:pt>
                <c:pt idx="2">
                  <c:v>5</c:v>
                </c:pt>
                <c:pt idx="3">
                  <c:v>3</c:v>
                </c:pt>
                <c:pt idx="4">
                  <c:v>2</c:v>
                </c:pt>
              </c:numCache>
            </c:numRef>
          </c:val>
        </c:ser>
        <c:ser>
          <c:idx val="1"/>
          <c:order val="1"/>
          <c:tx>
            <c:strRef>
              <c:f>Sheet1!$C$1</c:f>
              <c:strCache>
                <c:ptCount val="1"/>
                <c:pt idx="0">
                  <c:v>Voted On</c:v>
                </c:pt>
              </c:strCache>
            </c:strRef>
          </c:tx>
          <c:invertIfNegative val="0"/>
          <c:dLbls>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27</c:v>
                </c:pt>
                <c:pt idx="1">
                  <c:v>53</c:v>
                </c:pt>
                <c:pt idx="2">
                  <c:v>60</c:v>
                </c:pt>
                <c:pt idx="3">
                  <c:v>60</c:v>
                </c:pt>
                <c:pt idx="4">
                  <c:v>63</c:v>
                </c:pt>
              </c:numCache>
            </c:numRef>
          </c:val>
        </c:ser>
        <c:dLbls>
          <c:showLegendKey val="0"/>
          <c:showVal val="0"/>
          <c:showCatName val="0"/>
          <c:showSerName val="0"/>
          <c:showPercent val="0"/>
          <c:showBubbleSize val="0"/>
        </c:dLbls>
        <c:gapWidth val="100"/>
        <c:overlap val="100"/>
        <c:axId val="92247168"/>
        <c:axId val="92248704"/>
      </c:barChart>
      <c:lineChart>
        <c:grouping val="standard"/>
        <c:varyColors val="0"/>
        <c:ser>
          <c:idx val="2"/>
          <c:order val="2"/>
          <c:tx>
            <c:strRef>
              <c:f>Sheet1!$D$1</c:f>
              <c:strCache>
                <c:ptCount val="1"/>
                <c:pt idx="0">
                  <c:v>Average Shareholder Support</c:v>
                </c:pt>
              </c:strCache>
            </c:strRef>
          </c:tx>
          <c:spPr>
            <a:ln w="22225">
              <a:solidFill>
                <a:schemeClr val="accent6"/>
              </a:solidFill>
            </a:ln>
          </c:spPr>
          <c:marker>
            <c:symbol val="square"/>
            <c:size val="7"/>
            <c:spPr>
              <a:solidFill>
                <a:schemeClr val="accent6"/>
              </a:solidFill>
              <a:ln>
                <a:noFill/>
              </a:ln>
            </c:spPr>
          </c:marker>
          <c:dLbls>
            <c:dLbl>
              <c:idx val="0"/>
              <c:layout>
                <c:manualLayout>
                  <c:x val="-6.0366128650772344E-2"/>
                  <c:y val="-4.2356177431694828E-2"/>
                </c:manualLayout>
              </c:layout>
              <c:tx>
                <c:rich>
                  <a:bodyPr/>
                  <a:lstStyle/>
                  <a:p>
                    <a:r>
                      <a:rPr lang="en-US" dirty="0" smtClean="0"/>
                      <a:t>32%</a:t>
                    </a:r>
                    <a:endParaRPr lang="en-US" dirty="0"/>
                  </a:p>
                </c:rich>
              </c:tx>
              <c:showLegendKey val="0"/>
              <c:showVal val="1"/>
              <c:showCatName val="0"/>
              <c:showSerName val="0"/>
              <c:showPercent val="0"/>
              <c:showBubbleSize val="0"/>
            </c:dLbl>
            <c:dLbl>
              <c:idx val="1"/>
              <c:tx>
                <c:rich>
                  <a:bodyPr/>
                  <a:lstStyle/>
                  <a:p>
                    <a:r>
                      <a:rPr lang="en-US" dirty="0" smtClean="0"/>
                      <a:t>35%</a:t>
                    </a:r>
                    <a:endParaRPr lang="en-US" dirty="0"/>
                  </a:p>
                </c:rich>
              </c:tx>
              <c:showLegendKey val="0"/>
              <c:showVal val="1"/>
              <c:showCatName val="0"/>
              <c:showSerName val="0"/>
              <c:showPercent val="0"/>
              <c:showBubbleSize val="0"/>
            </c:dLbl>
            <c:dLbl>
              <c:idx val="2"/>
              <c:tx>
                <c:rich>
                  <a:bodyPr/>
                  <a:lstStyle/>
                  <a:p>
                    <a:r>
                      <a:rPr lang="en-US" dirty="0" smtClean="0"/>
                      <a:t>32%</a:t>
                    </a:r>
                    <a:endParaRPr lang="en-US" dirty="0"/>
                  </a:p>
                </c:rich>
              </c:tx>
              <c:showLegendKey val="0"/>
              <c:showVal val="1"/>
              <c:showCatName val="0"/>
              <c:showSerName val="0"/>
              <c:showPercent val="0"/>
              <c:showBubbleSize val="0"/>
            </c:dLbl>
            <c:dLbl>
              <c:idx val="3"/>
              <c:layout>
                <c:manualLayout>
                  <c:x val="-9.6585805841235758E-3"/>
                  <c:y val="7.7652094914480422E-17"/>
                </c:manualLayout>
              </c:layout>
              <c:tx>
                <c:rich>
                  <a:bodyPr/>
                  <a:lstStyle/>
                  <a:p>
                    <a:r>
                      <a:rPr lang="en-US" dirty="0" smtClean="0"/>
                      <a:t>31%</a:t>
                    </a:r>
                    <a:endParaRPr lang="en-US" dirty="0"/>
                  </a:p>
                </c:rich>
              </c:tx>
              <c:showLegendKey val="0"/>
              <c:showVal val="1"/>
              <c:showCatName val="0"/>
              <c:showSerName val="0"/>
              <c:showPercent val="0"/>
              <c:showBubbleSize val="0"/>
            </c:dLbl>
            <c:dLbl>
              <c:idx val="4"/>
              <c:layout>
                <c:manualLayout>
                  <c:x val="-6.5628947579885646E-2"/>
                  <c:y val="2.088190019372484E-2"/>
                </c:manualLayout>
              </c:layout>
              <c:tx>
                <c:rich>
                  <a:bodyPr/>
                  <a:lstStyle/>
                  <a:p>
                    <a:pPr algn="ctr" rtl="0">
                      <a:defRPr/>
                    </a:pPr>
                    <a:r>
                      <a:rPr lang="en-US"/>
                      <a:t>29%</a:t>
                    </a:r>
                  </a:p>
                </c:rich>
              </c:tx>
              <c:numFmt formatCode=".%" sourceLinked="0"/>
              <c:spPr/>
              <c:showLegendKey val="0"/>
              <c:showVal val="1"/>
              <c:showCatName val="0"/>
              <c:showSerName val="0"/>
              <c:showPercent val="0"/>
              <c:showBubbleSize val="0"/>
            </c:dLbl>
            <c:numFmt formatCode=".%" sourceLinked="0"/>
            <c:showLegendKey val="0"/>
            <c:showVal val="1"/>
            <c:showCatName val="0"/>
            <c:showSerName val="0"/>
            <c:showPercent val="0"/>
            <c:showBubbleSize val="0"/>
            <c:showLeaderLines val="0"/>
          </c:dLbls>
          <c:cat>
            <c:numRef>
              <c:f>Sheet1!$A$2:$A$5</c:f>
              <c:numCache>
                <c:formatCode>General</c:formatCode>
                <c:ptCount val="4"/>
                <c:pt idx="0">
                  <c:v>2011</c:v>
                </c:pt>
                <c:pt idx="1">
                  <c:v>2012</c:v>
                </c:pt>
                <c:pt idx="2">
                  <c:v>2013</c:v>
                </c:pt>
                <c:pt idx="3">
                  <c:v>2014</c:v>
                </c:pt>
              </c:numCache>
            </c:numRef>
          </c:cat>
          <c:val>
            <c:numRef>
              <c:f>Sheet1!$D$2:$D$6</c:f>
              <c:numCache>
                <c:formatCode>General</c:formatCode>
                <c:ptCount val="5"/>
                <c:pt idx="0">
                  <c:v>32</c:v>
                </c:pt>
                <c:pt idx="1">
                  <c:v>35</c:v>
                </c:pt>
                <c:pt idx="2">
                  <c:v>32</c:v>
                </c:pt>
                <c:pt idx="3">
                  <c:v>31</c:v>
                </c:pt>
                <c:pt idx="4">
                  <c:v>29</c:v>
                </c:pt>
              </c:numCache>
            </c:numRef>
          </c:val>
          <c:smooth val="0"/>
        </c:ser>
        <c:dLbls>
          <c:showLegendKey val="0"/>
          <c:showVal val="0"/>
          <c:showCatName val="0"/>
          <c:showSerName val="0"/>
          <c:showPercent val="0"/>
          <c:showBubbleSize val="0"/>
        </c:dLbls>
        <c:marker val="1"/>
        <c:smooth val="0"/>
        <c:axId val="92265088"/>
        <c:axId val="92263168"/>
      </c:lineChart>
      <c:catAx>
        <c:axId val="92247168"/>
        <c:scaling>
          <c:orientation val="minMax"/>
        </c:scaling>
        <c:delete val="0"/>
        <c:axPos val="b"/>
        <c:numFmt formatCode="General" sourceLinked="1"/>
        <c:majorTickMark val="out"/>
        <c:minorTickMark val="none"/>
        <c:tickLblPos val="nextTo"/>
        <c:crossAx val="92248704"/>
        <c:crosses val="autoZero"/>
        <c:auto val="1"/>
        <c:lblAlgn val="ctr"/>
        <c:lblOffset val="100"/>
        <c:noMultiLvlLbl val="0"/>
      </c:catAx>
      <c:valAx>
        <c:axId val="92248704"/>
        <c:scaling>
          <c:orientation val="minMax"/>
        </c:scaling>
        <c:delete val="0"/>
        <c:axPos val="l"/>
        <c:majorGridlines>
          <c:spPr>
            <a:ln w="6350">
              <a:solidFill>
                <a:schemeClr val="accent4"/>
              </a:solidFill>
            </a:ln>
          </c:spPr>
        </c:majorGridlines>
        <c:title>
          <c:tx>
            <c:rich>
              <a:bodyPr rot="-5400000" vert="horz"/>
              <a:lstStyle/>
              <a:p>
                <a:pPr>
                  <a:defRPr/>
                </a:pPr>
                <a:r>
                  <a:rPr lang="en-US"/>
                  <a:t>Number of Proposals</a:t>
                </a:r>
              </a:p>
            </c:rich>
          </c:tx>
          <c:layout>
            <c:manualLayout>
              <c:xMode val="edge"/>
              <c:yMode val="edge"/>
              <c:x val="1.3125763677859652E-2"/>
              <c:y val="0.15739460970741992"/>
            </c:manualLayout>
          </c:layout>
          <c:overlay val="0"/>
        </c:title>
        <c:numFmt formatCode="General" sourceLinked="1"/>
        <c:majorTickMark val="out"/>
        <c:minorTickMark val="none"/>
        <c:tickLblPos val="nextTo"/>
        <c:crossAx val="92247168"/>
        <c:crosses val="autoZero"/>
        <c:crossBetween val="between"/>
      </c:valAx>
      <c:valAx>
        <c:axId val="92263168"/>
        <c:scaling>
          <c:orientation val="minMax"/>
        </c:scaling>
        <c:delete val="0"/>
        <c:axPos val="r"/>
        <c:title>
          <c:tx>
            <c:rich>
              <a:bodyPr rot="-5400000" vert="horz"/>
              <a:lstStyle/>
              <a:p>
                <a:pPr>
                  <a:defRPr/>
                </a:pPr>
                <a:r>
                  <a:rPr lang="en-US"/>
                  <a:t>Percentage of Support</a:t>
                </a:r>
              </a:p>
            </c:rich>
          </c:tx>
          <c:layout>
            <c:manualLayout>
              <c:xMode val="edge"/>
              <c:yMode val="edge"/>
              <c:x val="0.64008240162186414"/>
              <c:y val="0.17292336919861007"/>
            </c:manualLayout>
          </c:layout>
          <c:overlay val="0"/>
        </c:title>
        <c:numFmt formatCode="#\ ?/?" sourceLinked="0"/>
        <c:majorTickMark val="out"/>
        <c:minorTickMark val="none"/>
        <c:tickLblPos val="nextTo"/>
        <c:crossAx val="92265088"/>
        <c:crosses val="max"/>
        <c:crossBetween val="between"/>
      </c:valAx>
      <c:catAx>
        <c:axId val="92265088"/>
        <c:scaling>
          <c:orientation val="minMax"/>
        </c:scaling>
        <c:delete val="1"/>
        <c:axPos val="b"/>
        <c:numFmt formatCode="General" sourceLinked="1"/>
        <c:majorTickMark val="out"/>
        <c:minorTickMark val="none"/>
        <c:tickLblPos val="nextTo"/>
        <c:crossAx val="92263168"/>
        <c:crosses val="autoZero"/>
        <c:auto val="1"/>
        <c:lblAlgn val="ctr"/>
        <c:lblOffset val="100"/>
        <c:noMultiLvlLbl val="0"/>
      </c:catAx>
    </c:plotArea>
    <c:legend>
      <c:legendPos val="r"/>
      <c:layout>
        <c:manualLayout>
          <c:xMode val="edge"/>
          <c:yMode val="edge"/>
          <c:x val="0.69855109859195308"/>
          <c:y val="0.16110106477960057"/>
          <c:w val="0.24418080377732604"/>
          <c:h val="0.69525481015393087"/>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solidFill>
                  <a:schemeClr val="tx2"/>
                </a:solidFill>
              </a:defRPr>
            </a:pPr>
            <a:r>
              <a:rPr lang="en-US" dirty="0">
                <a:solidFill>
                  <a:schemeClr val="tx2"/>
                </a:solidFill>
              </a:rPr>
              <a:t>Shareholder Right to Call </a:t>
            </a:r>
            <a:r>
              <a:rPr lang="en-US" dirty="0" smtClean="0">
                <a:solidFill>
                  <a:schemeClr val="tx2"/>
                </a:solidFill>
              </a:rPr>
              <a:t>Special </a:t>
            </a:r>
            <a:r>
              <a:rPr lang="en-US" dirty="0">
                <a:solidFill>
                  <a:schemeClr val="tx2"/>
                </a:solidFill>
              </a:rPr>
              <a:t>Meetings Proposals </a:t>
            </a:r>
            <a:r>
              <a:rPr lang="en-US" dirty="0" smtClean="0">
                <a:solidFill>
                  <a:schemeClr val="tx2"/>
                </a:solidFill>
              </a:rPr>
              <a:t>2011-2015 </a:t>
            </a:r>
            <a:r>
              <a:rPr lang="en-US" dirty="0">
                <a:solidFill>
                  <a:schemeClr val="tx2"/>
                </a:solidFill>
              </a:rPr>
              <a:t>— </a:t>
            </a:r>
            <a:r>
              <a:rPr lang="en-US" dirty="0" smtClean="0">
                <a:solidFill>
                  <a:schemeClr val="tx2"/>
                </a:solidFill>
              </a:rPr>
              <a:t/>
            </a:r>
            <a:br>
              <a:rPr lang="en-US" dirty="0" smtClean="0">
                <a:solidFill>
                  <a:schemeClr val="tx2"/>
                </a:solidFill>
              </a:rPr>
            </a:br>
            <a:r>
              <a:rPr lang="en-US" dirty="0" smtClean="0">
                <a:solidFill>
                  <a:schemeClr val="tx2"/>
                </a:solidFill>
              </a:rPr>
              <a:t>Russell </a:t>
            </a:r>
            <a:r>
              <a:rPr lang="en-US" dirty="0">
                <a:solidFill>
                  <a:schemeClr val="tx2"/>
                </a:solidFill>
              </a:rPr>
              <a:t>3000</a:t>
            </a:r>
          </a:p>
        </c:rich>
      </c:tx>
      <c:overlay val="0"/>
    </c:title>
    <c:autoTitleDeleted val="0"/>
    <c:plotArea>
      <c:layout>
        <c:manualLayout>
          <c:layoutTarget val="inner"/>
          <c:xMode val="edge"/>
          <c:yMode val="edge"/>
          <c:x val="0.14062495524235014"/>
          <c:y val="0.20459689160113892"/>
          <c:w val="0.64250549265879064"/>
          <c:h val="0.53095300468535944"/>
        </c:manualLayout>
      </c:layout>
      <c:barChart>
        <c:barDir val="col"/>
        <c:grouping val="stacked"/>
        <c:varyColors val="0"/>
        <c:ser>
          <c:idx val="0"/>
          <c:order val="0"/>
          <c:tx>
            <c:strRef>
              <c:f>Sheet1!$B$1</c:f>
              <c:strCache>
                <c:ptCount val="1"/>
                <c:pt idx="0">
                  <c:v>Passed</c:v>
                </c:pt>
              </c:strCache>
            </c:strRef>
          </c:tx>
          <c:spPr>
            <a:solidFill>
              <a:schemeClr val="accent1"/>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c:v>
                </c:pt>
                <c:pt idx="1">
                  <c:v>4</c:v>
                </c:pt>
                <c:pt idx="2">
                  <c:v>5</c:v>
                </c:pt>
                <c:pt idx="3">
                  <c:v>4</c:v>
                </c:pt>
                <c:pt idx="4">
                  <c:v>4</c:v>
                </c:pt>
              </c:numCache>
            </c:numRef>
          </c:val>
        </c:ser>
        <c:ser>
          <c:idx val="1"/>
          <c:order val="1"/>
          <c:tx>
            <c:strRef>
              <c:f>Sheet1!$C$1</c:f>
              <c:strCache>
                <c:ptCount val="1"/>
                <c:pt idx="0">
                  <c:v>Failed</c:v>
                </c:pt>
              </c:strCache>
            </c:strRef>
          </c:tx>
          <c:spPr>
            <a:solidFill>
              <a:schemeClr val="tx2">
                <a:lumMod val="60000"/>
                <a:lumOff val="40000"/>
              </a:schemeClr>
            </a:solidFill>
          </c:spPr>
          <c:invertIfNegative val="0"/>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26</c:v>
                </c:pt>
                <c:pt idx="1">
                  <c:v>11</c:v>
                </c:pt>
                <c:pt idx="2">
                  <c:v>7</c:v>
                </c:pt>
                <c:pt idx="3">
                  <c:v>9</c:v>
                </c:pt>
                <c:pt idx="4">
                  <c:v>16</c:v>
                </c:pt>
              </c:numCache>
            </c:numRef>
          </c:val>
        </c:ser>
        <c:ser>
          <c:idx val="2"/>
          <c:order val="2"/>
          <c:tx>
            <c:strRef>
              <c:f>Sheet1!$D$1</c:f>
              <c:strCache>
                <c:ptCount val="1"/>
                <c:pt idx="0">
                  <c:v>Pending/Withdrawn</c:v>
                </c:pt>
              </c:strCache>
            </c:strRef>
          </c:tx>
          <c:spPr>
            <a:solidFill>
              <a:schemeClr val="accent3"/>
            </a:solidFill>
            <a:ln>
              <a:noFill/>
            </a:ln>
          </c:spPr>
          <c:invertIfNegative val="0"/>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1">
                  <c:v>1</c:v>
                </c:pt>
              </c:numCache>
            </c:numRef>
          </c:val>
        </c:ser>
        <c:dLbls>
          <c:dLblPos val="ctr"/>
          <c:showLegendKey val="0"/>
          <c:showVal val="1"/>
          <c:showCatName val="0"/>
          <c:showSerName val="0"/>
          <c:showPercent val="0"/>
          <c:showBubbleSize val="0"/>
        </c:dLbls>
        <c:gapWidth val="150"/>
        <c:overlap val="100"/>
        <c:axId val="93165056"/>
        <c:axId val="93176192"/>
      </c:barChart>
      <c:lineChart>
        <c:grouping val="standard"/>
        <c:varyColors val="0"/>
        <c:ser>
          <c:idx val="3"/>
          <c:order val="3"/>
          <c:tx>
            <c:strRef>
              <c:f>Sheet1!$E$1</c:f>
              <c:strCache>
                <c:ptCount val="1"/>
                <c:pt idx="0">
                  <c:v>Average Shareholder Support</c:v>
                </c:pt>
              </c:strCache>
            </c:strRef>
          </c:tx>
          <c:spPr>
            <a:ln w="22225">
              <a:solidFill>
                <a:schemeClr val="accent6"/>
              </a:solidFill>
            </a:ln>
          </c:spPr>
          <c:marker>
            <c:symbol val="square"/>
            <c:size val="6"/>
            <c:spPr>
              <a:solidFill>
                <a:schemeClr val="accent6"/>
              </a:solidFill>
              <a:ln>
                <a:noFill/>
              </a:ln>
            </c:spPr>
          </c:marker>
          <c:dLbls>
            <c:dLblPos val="b"/>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Sheet1!$E$2:$E$6</c:f>
              <c:numCache>
                <c:formatCode>0.00%</c:formatCode>
                <c:ptCount val="5"/>
                <c:pt idx="0">
                  <c:v>0.39100000000000001</c:v>
                </c:pt>
                <c:pt idx="1">
                  <c:v>0.40629999999999999</c:v>
                </c:pt>
                <c:pt idx="2">
                  <c:v>0.46400000000000002</c:v>
                </c:pt>
                <c:pt idx="3">
                  <c:v>0.41449999999999998</c:v>
                </c:pt>
                <c:pt idx="4">
                  <c:v>0.43640000000000001</c:v>
                </c:pt>
              </c:numCache>
            </c:numRef>
          </c:val>
          <c:smooth val="0"/>
        </c:ser>
        <c:dLbls>
          <c:dLblPos val="ctr"/>
          <c:showLegendKey val="0"/>
          <c:showVal val="1"/>
          <c:showCatName val="0"/>
          <c:showSerName val="0"/>
          <c:showPercent val="0"/>
          <c:showBubbleSize val="0"/>
        </c:dLbls>
        <c:marker val="1"/>
        <c:smooth val="0"/>
        <c:axId val="92275072"/>
        <c:axId val="93178112"/>
      </c:lineChart>
      <c:catAx>
        <c:axId val="93165056"/>
        <c:scaling>
          <c:orientation val="minMax"/>
        </c:scaling>
        <c:delete val="0"/>
        <c:axPos val="b"/>
        <c:numFmt formatCode="General" sourceLinked="1"/>
        <c:majorTickMark val="out"/>
        <c:minorTickMark val="none"/>
        <c:tickLblPos val="nextTo"/>
        <c:crossAx val="93176192"/>
        <c:crosses val="autoZero"/>
        <c:auto val="1"/>
        <c:lblAlgn val="ctr"/>
        <c:lblOffset val="100"/>
        <c:noMultiLvlLbl val="0"/>
      </c:catAx>
      <c:valAx>
        <c:axId val="93176192"/>
        <c:scaling>
          <c:orientation val="minMax"/>
          <c:max val="40"/>
        </c:scaling>
        <c:delete val="0"/>
        <c:axPos val="l"/>
        <c:majorGridlines>
          <c:spPr>
            <a:ln w="6350">
              <a:solidFill>
                <a:schemeClr val="accent4"/>
              </a:solidFill>
            </a:ln>
          </c:spPr>
        </c:majorGridlines>
        <c:title>
          <c:tx>
            <c:rich>
              <a:bodyPr rot="-5400000" vert="horz"/>
              <a:lstStyle/>
              <a:p>
                <a:pPr>
                  <a:defRPr/>
                </a:pPr>
                <a:r>
                  <a:rPr lang="en-US"/>
                  <a:t>Number of Proposals</a:t>
                </a:r>
              </a:p>
            </c:rich>
          </c:tx>
          <c:overlay val="0"/>
        </c:title>
        <c:numFmt formatCode="General" sourceLinked="1"/>
        <c:majorTickMark val="out"/>
        <c:minorTickMark val="none"/>
        <c:tickLblPos val="nextTo"/>
        <c:crossAx val="93165056"/>
        <c:crosses val="autoZero"/>
        <c:crossBetween val="between"/>
        <c:majorUnit val="10"/>
      </c:valAx>
      <c:valAx>
        <c:axId val="93178112"/>
        <c:scaling>
          <c:orientation val="minMax"/>
          <c:max val="0.5"/>
          <c:min val="0"/>
        </c:scaling>
        <c:delete val="0"/>
        <c:axPos val="r"/>
        <c:title>
          <c:tx>
            <c:rich>
              <a:bodyPr rot="-5400000" vert="horz"/>
              <a:lstStyle/>
              <a:p>
                <a:pPr>
                  <a:defRPr/>
                </a:pPr>
                <a:r>
                  <a:rPr lang="en-US" dirty="0" smtClean="0"/>
                  <a:t>Percentage of </a:t>
                </a:r>
                <a:r>
                  <a:rPr lang="en-US" dirty="0"/>
                  <a:t>Support</a:t>
                </a:r>
              </a:p>
            </c:rich>
          </c:tx>
          <c:overlay val="0"/>
        </c:title>
        <c:numFmt formatCode="0.00%" sourceLinked="1"/>
        <c:majorTickMark val="out"/>
        <c:minorTickMark val="none"/>
        <c:tickLblPos val="nextTo"/>
        <c:crossAx val="92275072"/>
        <c:crosses val="max"/>
        <c:crossBetween val="between"/>
        <c:majorUnit val="0.1"/>
      </c:valAx>
      <c:catAx>
        <c:axId val="92275072"/>
        <c:scaling>
          <c:orientation val="minMax"/>
        </c:scaling>
        <c:delete val="1"/>
        <c:axPos val="b"/>
        <c:numFmt formatCode="General" sourceLinked="1"/>
        <c:majorTickMark val="out"/>
        <c:minorTickMark val="none"/>
        <c:tickLblPos val="nextTo"/>
        <c:crossAx val="93178112"/>
        <c:crosses val="autoZero"/>
        <c:auto val="1"/>
        <c:lblAlgn val="ctr"/>
        <c:lblOffset val="100"/>
        <c:noMultiLvlLbl val="0"/>
      </c:catAx>
    </c:plotArea>
    <c:legend>
      <c:legendPos val="t"/>
      <c:layout>
        <c:manualLayout>
          <c:xMode val="edge"/>
          <c:yMode val="edge"/>
          <c:x val="0.15097292388955674"/>
          <c:y val="0.81413123300966717"/>
          <c:w val="0.69805415222088651"/>
          <c:h val="0.1840349920336006"/>
        </c:manualLayout>
      </c:layout>
      <c:overlay val="0"/>
    </c:legend>
    <c:plotVisOnly val="1"/>
    <c:dispBlanksAs val="gap"/>
    <c:showDLblsOverMax val="0"/>
  </c:chart>
  <c:txPr>
    <a:bodyPr/>
    <a:lstStyle/>
    <a:p>
      <a:pPr>
        <a:defRPr sz="1000">
          <a:latin typeface="+mn-lt"/>
          <a:cs typeface="Times New Roman" panose="02020603050405020304"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rtl="0">
              <a:defRPr>
                <a:solidFill>
                  <a:schemeClr val="tx2"/>
                </a:solidFill>
              </a:defRPr>
            </a:pPr>
            <a:r>
              <a:rPr lang="en-US">
                <a:solidFill>
                  <a:schemeClr val="tx2"/>
                </a:solidFill>
              </a:rPr>
              <a:t>Number of Shareholder Proposals 2011-2015</a:t>
            </a:r>
          </a:p>
          <a:p>
            <a:pPr algn="ctr" rtl="0">
              <a:defRPr>
                <a:solidFill>
                  <a:schemeClr val="tx2"/>
                </a:solidFill>
              </a:defRPr>
            </a:pPr>
            <a:r>
              <a:rPr lang="en-US">
                <a:solidFill>
                  <a:schemeClr val="tx2"/>
                </a:solidFill>
              </a:rPr>
              <a:t>— Russell 3000</a:t>
            </a:r>
          </a:p>
        </c:rich>
      </c:tx>
      <c:layout>
        <c:manualLayout>
          <c:xMode val="edge"/>
          <c:yMode val="edge"/>
          <c:x val="0.17109568309430048"/>
          <c:y val="1.970731788058917E-2"/>
        </c:manualLayout>
      </c:layout>
      <c:overlay val="0"/>
    </c:title>
    <c:autoTitleDeleted val="0"/>
    <c:plotArea>
      <c:layout/>
      <c:barChart>
        <c:barDir val="col"/>
        <c:grouping val="stacked"/>
        <c:varyColors val="0"/>
        <c:ser>
          <c:idx val="0"/>
          <c:order val="0"/>
          <c:tx>
            <c:strRef>
              <c:f>Sheet1!$B$1</c:f>
              <c:strCache>
                <c:ptCount val="1"/>
                <c:pt idx="0">
                  <c:v>Creating the Right</c:v>
                </c:pt>
              </c:strCache>
            </c:strRef>
          </c:tx>
          <c:spPr>
            <a:solidFill>
              <a:schemeClr val="accent1"/>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6</c:v>
                </c:pt>
                <c:pt idx="1">
                  <c:v>5</c:v>
                </c:pt>
                <c:pt idx="2">
                  <c:v>6</c:v>
                </c:pt>
                <c:pt idx="3">
                  <c:v>5</c:v>
                </c:pt>
                <c:pt idx="4">
                  <c:v>6</c:v>
                </c:pt>
              </c:numCache>
            </c:numRef>
          </c:val>
        </c:ser>
        <c:ser>
          <c:idx val="1"/>
          <c:order val="1"/>
          <c:tx>
            <c:strRef>
              <c:f>Sheet1!$C$1</c:f>
              <c:strCache>
                <c:ptCount val="1"/>
                <c:pt idx="0">
                  <c:v>Lowering the Threshold</c:v>
                </c:pt>
              </c:strCache>
            </c:strRef>
          </c:tx>
          <c:spPr>
            <a:solidFill>
              <a:schemeClr val="accent2"/>
            </a:solidFill>
          </c:spPr>
          <c:invertIfNegative val="0"/>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22</c:v>
                </c:pt>
                <c:pt idx="1">
                  <c:v>10</c:v>
                </c:pt>
                <c:pt idx="2">
                  <c:v>6</c:v>
                </c:pt>
                <c:pt idx="3">
                  <c:v>8</c:v>
                </c:pt>
                <c:pt idx="4">
                  <c:v>14</c:v>
                </c:pt>
              </c:numCache>
            </c:numRef>
          </c:val>
        </c:ser>
        <c:dLbls>
          <c:showLegendKey val="0"/>
          <c:showVal val="1"/>
          <c:showCatName val="0"/>
          <c:showSerName val="0"/>
          <c:showPercent val="0"/>
          <c:showBubbleSize val="0"/>
        </c:dLbls>
        <c:gapWidth val="150"/>
        <c:overlap val="100"/>
        <c:axId val="93198208"/>
        <c:axId val="93199744"/>
      </c:barChart>
      <c:catAx>
        <c:axId val="93198208"/>
        <c:scaling>
          <c:orientation val="minMax"/>
        </c:scaling>
        <c:delete val="0"/>
        <c:axPos val="b"/>
        <c:numFmt formatCode="General" sourceLinked="1"/>
        <c:majorTickMark val="out"/>
        <c:minorTickMark val="none"/>
        <c:tickLblPos val="nextTo"/>
        <c:crossAx val="93199744"/>
        <c:crosses val="autoZero"/>
        <c:auto val="1"/>
        <c:lblAlgn val="ctr"/>
        <c:lblOffset val="100"/>
        <c:noMultiLvlLbl val="0"/>
      </c:catAx>
      <c:valAx>
        <c:axId val="93199744"/>
        <c:scaling>
          <c:orientation val="minMax"/>
        </c:scaling>
        <c:delete val="0"/>
        <c:axPos val="l"/>
        <c:majorGridlines>
          <c:spPr>
            <a:ln w="6350">
              <a:solidFill>
                <a:schemeClr val="accent4"/>
              </a:solidFill>
            </a:ln>
          </c:spPr>
        </c:majorGridlines>
        <c:numFmt formatCode="General" sourceLinked="1"/>
        <c:majorTickMark val="out"/>
        <c:minorTickMark val="none"/>
        <c:tickLblPos val="nextTo"/>
        <c:crossAx val="93198208"/>
        <c:crosses val="autoZero"/>
        <c:crossBetween val="between"/>
      </c:valAx>
    </c:plotArea>
    <c:legend>
      <c:legendPos val="r"/>
      <c:layout>
        <c:manualLayout>
          <c:xMode val="edge"/>
          <c:yMode val="edge"/>
          <c:x val="0.78368575300029586"/>
          <c:y val="0.5275180930252571"/>
          <c:w val="0.21631424699970414"/>
          <c:h val="0.16842786454971817"/>
        </c:manualLayout>
      </c:layout>
      <c:overlay val="0"/>
    </c:legend>
    <c:plotVisOnly val="1"/>
    <c:dispBlanksAs val="zero"/>
    <c:showDLblsOverMax val="0"/>
  </c:chart>
  <c:txPr>
    <a:bodyPr/>
    <a:lstStyle/>
    <a:p>
      <a:pPr>
        <a:defRPr sz="1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a:solidFill>
                  <a:schemeClr val="tx2"/>
                </a:solidFill>
              </a:rPr>
              <a:t>Average Shareholder Support 2011-2015</a:t>
            </a:r>
          </a:p>
          <a:p>
            <a:pPr>
              <a:defRPr>
                <a:solidFill>
                  <a:schemeClr val="tx2"/>
                </a:solidFill>
              </a:defRPr>
            </a:pPr>
            <a:r>
              <a:rPr lang="en-US">
                <a:solidFill>
                  <a:schemeClr val="tx2"/>
                </a:solidFill>
              </a:rPr>
              <a:t>— Russell 3000</a:t>
            </a:r>
          </a:p>
        </c:rich>
      </c:tx>
      <c:layout>
        <c:manualLayout>
          <c:xMode val="edge"/>
          <c:yMode val="edge"/>
          <c:x val="0.11313277950969323"/>
          <c:y val="2.6583924035687552E-2"/>
        </c:manualLayout>
      </c:layout>
      <c:overlay val="0"/>
    </c:title>
    <c:autoTitleDeleted val="0"/>
    <c:plotArea>
      <c:layout/>
      <c:lineChart>
        <c:grouping val="stacked"/>
        <c:varyColors val="0"/>
        <c:ser>
          <c:idx val="0"/>
          <c:order val="0"/>
          <c:tx>
            <c:strRef>
              <c:f>Sheet1!$B$1</c:f>
              <c:strCache>
                <c:ptCount val="1"/>
                <c:pt idx="0">
                  <c:v>Lowering the Threshold</c:v>
                </c:pt>
              </c:strCache>
            </c:strRef>
          </c:tx>
          <c:dLbls>
            <c:dLblPos val="b"/>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0.0%</c:formatCode>
                <c:ptCount val="5"/>
                <c:pt idx="0">
                  <c:v>0.40100000000000002</c:v>
                </c:pt>
                <c:pt idx="1">
                  <c:v>0.375</c:v>
                </c:pt>
                <c:pt idx="2">
                  <c:v>0.42799999999999999</c:v>
                </c:pt>
                <c:pt idx="3">
                  <c:v>0.379</c:v>
                </c:pt>
                <c:pt idx="4">
                  <c:v>0.39300000000000002</c:v>
                </c:pt>
              </c:numCache>
            </c:numRef>
          </c:val>
          <c:smooth val="0"/>
        </c:ser>
        <c:dLbls>
          <c:dLblPos val="r"/>
          <c:showLegendKey val="0"/>
          <c:showVal val="1"/>
          <c:showCatName val="0"/>
          <c:showSerName val="0"/>
          <c:showPercent val="0"/>
          <c:showBubbleSize val="0"/>
        </c:dLbls>
        <c:marker val="1"/>
        <c:smooth val="0"/>
        <c:axId val="93248128"/>
        <c:axId val="93263360"/>
      </c:lineChart>
      <c:lineChart>
        <c:grouping val="stacked"/>
        <c:varyColors val="0"/>
        <c:ser>
          <c:idx val="1"/>
          <c:order val="1"/>
          <c:tx>
            <c:strRef>
              <c:f>Sheet1!$C$1</c:f>
              <c:strCache>
                <c:ptCount val="1"/>
                <c:pt idx="0">
                  <c:v>Creating the Right</c:v>
                </c:pt>
              </c:strCache>
            </c:strRef>
          </c:tx>
          <c:marker>
            <c:spPr>
              <a:solidFill>
                <a:schemeClr val="accent2"/>
              </a:solidFill>
            </c:spPr>
          </c:marker>
          <c:dLbls>
            <c:dLbl>
              <c:idx val="1"/>
              <c:layout>
                <c:manualLayout>
                  <c:x val="-3.2274351122776317E-2"/>
                  <c:y val="5.5962379702537181E-2"/>
                </c:manualLayout>
              </c:layout>
              <c:dLblPos val="r"/>
              <c:showLegendKey val="0"/>
              <c:showVal val="1"/>
              <c:showCatName val="0"/>
              <c:showSerName val="0"/>
              <c:showPercent val="0"/>
              <c:showBubbleSize val="0"/>
            </c:dLbl>
            <c:dLbl>
              <c:idx val="3"/>
              <c:layout>
                <c:manualLayout>
                  <c:x val="-5.0792869641294841E-2"/>
                  <c:y val="4.8025871766029245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0.0%</c:formatCode>
                <c:ptCount val="5"/>
                <c:pt idx="0">
                  <c:v>0.35399999999999998</c:v>
                </c:pt>
                <c:pt idx="1">
                  <c:v>0.47</c:v>
                </c:pt>
                <c:pt idx="2">
                  <c:v>0.501</c:v>
                </c:pt>
                <c:pt idx="3">
                  <c:v>0.47199999999999998</c:v>
                </c:pt>
                <c:pt idx="4">
                  <c:v>0.53900000000000003</c:v>
                </c:pt>
              </c:numCache>
            </c:numRef>
          </c:val>
          <c:smooth val="0"/>
        </c:ser>
        <c:dLbls>
          <c:dLblPos val="r"/>
          <c:showLegendKey val="0"/>
          <c:showVal val="1"/>
          <c:showCatName val="0"/>
          <c:showSerName val="0"/>
          <c:showPercent val="0"/>
          <c:showBubbleSize val="0"/>
        </c:dLbls>
        <c:marker val="1"/>
        <c:smooth val="0"/>
        <c:axId val="93270784"/>
        <c:axId val="93264896"/>
      </c:lineChart>
      <c:catAx>
        <c:axId val="93248128"/>
        <c:scaling>
          <c:orientation val="minMax"/>
        </c:scaling>
        <c:delete val="0"/>
        <c:axPos val="b"/>
        <c:numFmt formatCode="General" sourceLinked="1"/>
        <c:majorTickMark val="out"/>
        <c:minorTickMark val="none"/>
        <c:tickLblPos val="nextTo"/>
        <c:crossAx val="93263360"/>
        <c:crosses val="autoZero"/>
        <c:auto val="1"/>
        <c:lblAlgn val="ctr"/>
        <c:lblOffset val="100"/>
        <c:noMultiLvlLbl val="0"/>
      </c:catAx>
      <c:valAx>
        <c:axId val="93263360"/>
        <c:scaling>
          <c:orientation val="minMax"/>
          <c:max val="0.60000000000000009"/>
          <c:min val="0.30000000000000004"/>
        </c:scaling>
        <c:delete val="0"/>
        <c:axPos val="l"/>
        <c:majorGridlines>
          <c:spPr>
            <a:ln w="6350">
              <a:solidFill>
                <a:schemeClr val="accent4"/>
              </a:solidFill>
            </a:ln>
          </c:spPr>
        </c:majorGridlines>
        <c:numFmt formatCode="0.0%" sourceLinked="1"/>
        <c:majorTickMark val="out"/>
        <c:minorTickMark val="none"/>
        <c:tickLblPos val="nextTo"/>
        <c:crossAx val="93248128"/>
        <c:crosses val="autoZero"/>
        <c:crossBetween val="between"/>
      </c:valAx>
      <c:valAx>
        <c:axId val="93264896"/>
        <c:scaling>
          <c:orientation val="minMax"/>
          <c:max val="0.60000000000000009"/>
          <c:min val="0.30000000000000004"/>
        </c:scaling>
        <c:delete val="1"/>
        <c:axPos val="r"/>
        <c:numFmt formatCode="0.0%" sourceLinked="1"/>
        <c:majorTickMark val="out"/>
        <c:minorTickMark val="none"/>
        <c:tickLblPos val="nextTo"/>
        <c:crossAx val="93270784"/>
        <c:crosses val="max"/>
        <c:crossBetween val="between"/>
      </c:valAx>
      <c:catAx>
        <c:axId val="93270784"/>
        <c:scaling>
          <c:orientation val="minMax"/>
        </c:scaling>
        <c:delete val="1"/>
        <c:axPos val="b"/>
        <c:numFmt formatCode="General" sourceLinked="1"/>
        <c:majorTickMark val="out"/>
        <c:minorTickMark val="none"/>
        <c:tickLblPos val="nextTo"/>
        <c:crossAx val="93264896"/>
        <c:crosses val="autoZero"/>
        <c:auto val="1"/>
        <c:lblAlgn val="ctr"/>
        <c:lblOffset val="100"/>
        <c:noMultiLvlLbl val="0"/>
      </c:catAx>
    </c:plotArea>
    <c:legend>
      <c:legendPos val="r"/>
      <c:overlay val="0"/>
    </c:legend>
    <c:plotVisOnly val="1"/>
    <c:dispBlanksAs val="zero"/>
    <c:showDLblsOverMax val="0"/>
  </c:chart>
  <c:txPr>
    <a:bodyPr/>
    <a:lstStyle/>
    <a:p>
      <a:pPr>
        <a:defRPr sz="1000">
          <a:latin typeface="+mj-lt"/>
          <a:cs typeface="Times New Roman" panose="02020603050405020304"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a:solidFill>
                  <a:schemeClr val="tx2"/>
                </a:solidFill>
              </a:rPr>
              <a:t>Creating the Right Proposals 2011-2015 — Russell 3000</a:t>
            </a:r>
          </a:p>
        </c:rich>
      </c:tx>
      <c:layout>
        <c:manualLayout>
          <c:xMode val="edge"/>
          <c:yMode val="edge"/>
          <c:x val="0.21013340099859118"/>
          <c:y val="0"/>
        </c:manualLayout>
      </c:layout>
      <c:overlay val="0"/>
    </c:title>
    <c:autoTitleDeleted val="0"/>
    <c:plotArea>
      <c:layout/>
      <c:barChart>
        <c:barDir val="col"/>
        <c:grouping val="stacked"/>
        <c:varyColors val="0"/>
        <c:ser>
          <c:idx val="0"/>
          <c:order val="0"/>
          <c:tx>
            <c:strRef>
              <c:f>Sheet1!$B$1</c:f>
              <c:strCache>
                <c:ptCount val="1"/>
                <c:pt idx="0">
                  <c:v>Passed</c:v>
                </c:pt>
              </c:strCache>
            </c:strRef>
          </c:tx>
          <c:spPr>
            <a:solidFill>
              <a:schemeClr val="accent1"/>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1">
                  <c:v>2</c:v>
                </c:pt>
                <c:pt idx="2">
                  <c:v>4</c:v>
                </c:pt>
                <c:pt idx="3">
                  <c:v>4</c:v>
                </c:pt>
                <c:pt idx="4">
                  <c:v>3</c:v>
                </c:pt>
              </c:numCache>
            </c:numRef>
          </c:val>
        </c:ser>
        <c:ser>
          <c:idx val="1"/>
          <c:order val="1"/>
          <c:tx>
            <c:strRef>
              <c:f>Sheet1!$C$1</c:f>
              <c:strCache>
                <c:ptCount val="1"/>
                <c:pt idx="0">
                  <c:v>Failed</c:v>
                </c:pt>
              </c:strCache>
            </c:strRef>
          </c:tx>
          <c:spPr>
            <a:solidFill>
              <a:schemeClr val="accent2"/>
            </a:solidFill>
          </c:spPr>
          <c:invertIfNegative val="0"/>
          <c:dLbls>
            <c:dLblPos val="ct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6</c:v>
                </c:pt>
                <c:pt idx="1">
                  <c:v>3</c:v>
                </c:pt>
                <c:pt idx="2">
                  <c:v>2</c:v>
                </c:pt>
                <c:pt idx="3">
                  <c:v>1</c:v>
                </c:pt>
                <c:pt idx="4">
                  <c:v>3</c:v>
                </c:pt>
              </c:numCache>
            </c:numRef>
          </c:val>
        </c:ser>
        <c:dLbls>
          <c:showLegendKey val="0"/>
          <c:showVal val="0"/>
          <c:showCatName val="0"/>
          <c:showSerName val="0"/>
          <c:showPercent val="0"/>
          <c:showBubbleSize val="0"/>
        </c:dLbls>
        <c:gapWidth val="150"/>
        <c:overlap val="100"/>
        <c:axId val="93321472"/>
        <c:axId val="93655040"/>
      </c:barChart>
      <c:lineChart>
        <c:grouping val="standard"/>
        <c:varyColors val="0"/>
        <c:ser>
          <c:idx val="2"/>
          <c:order val="2"/>
          <c:tx>
            <c:strRef>
              <c:f>Sheet1!$D$1</c:f>
              <c:strCache>
                <c:ptCount val="1"/>
                <c:pt idx="0">
                  <c:v>Average Shareholder Support</c:v>
                </c:pt>
              </c:strCache>
            </c:strRef>
          </c:tx>
          <c:dLbls>
            <c:dLblPos val="t"/>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Sheet1!$D$2:$D$6</c:f>
              <c:numCache>
                <c:formatCode>0.0%</c:formatCode>
                <c:ptCount val="5"/>
                <c:pt idx="0">
                  <c:v>0.35399999999999998</c:v>
                </c:pt>
                <c:pt idx="1">
                  <c:v>0.47</c:v>
                </c:pt>
                <c:pt idx="2">
                  <c:v>0.501</c:v>
                </c:pt>
                <c:pt idx="3">
                  <c:v>0.47199999999999998</c:v>
                </c:pt>
                <c:pt idx="4">
                  <c:v>0.53900000000000003</c:v>
                </c:pt>
              </c:numCache>
            </c:numRef>
          </c:val>
          <c:smooth val="0"/>
        </c:ser>
        <c:dLbls>
          <c:showLegendKey val="0"/>
          <c:showVal val="0"/>
          <c:showCatName val="0"/>
          <c:showSerName val="0"/>
          <c:showPercent val="0"/>
          <c:showBubbleSize val="0"/>
        </c:dLbls>
        <c:marker val="1"/>
        <c:smooth val="0"/>
        <c:axId val="93663232"/>
        <c:axId val="93656960"/>
      </c:lineChart>
      <c:catAx>
        <c:axId val="93321472"/>
        <c:scaling>
          <c:orientation val="minMax"/>
        </c:scaling>
        <c:delete val="0"/>
        <c:axPos val="b"/>
        <c:numFmt formatCode="General" sourceLinked="1"/>
        <c:majorTickMark val="out"/>
        <c:minorTickMark val="none"/>
        <c:tickLblPos val="nextTo"/>
        <c:crossAx val="93655040"/>
        <c:crosses val="autoZero"/>
        <c:auto val="1"/>
        <c:lblAlgn val="ctr"/>
        <c:lblOffset val="100"/>
        <c:noMultiLvlLbl val="0"/>
      </c:catAx>
      <c:valAx>
        <c:axId val="93655040"/>
        <c:scaling>
          <c:orientation val="minMax"/>
        </c:scaling>
        <c:delete val="0"/>
        <c:axPos val="l"/>
        <c:majorGridlines>
          <c:spPr>
            <a:ln w="6350">
              <a:solidFill>
                <a:schemeClr val="accent4"/>
              </a:solidFill>
            </a:ln>
          </c:spPr>
        </c:majorGridlines>
        <c:title>
          <c:tx>
            <c:rich>
              <a:bodyPr rot="-5400000" vert="horz"/>
              <a:lstStyle/>
              <a:p>
                <a:pPr>
                  <a:defRPr/>
                </a:pPr>
                <a:r>
                  <a:rPr lang="en-US"/>
                  <a:t>Number of Proposals</a:t>
                </a:r>
              </a:p>
            </c:rich>
          </c:tx>
          <c:overlay val="0"/>
        </c:title>
        <c:numFmt formatCode="General" sourceLinked="1"/>
        <c:majorTickMark val="out"/>
        <c:minorTickMark val="none"/>
        <c:tickLblPos val="nextTo"/>
        <c:crossAx val="93321472"/>
        <c:crosses val="autoZero"/>
        <c:crossBetween val="between"/>
      </c:valAx>
      <c:valAx>
        <c:axId val="93656960"/>
        <c:scaling>
          <c:orientation val="minMax"/>
        </c:scaling>
        <c:delete val="0"/>
        <c:axPos val="r"/>
        <c:title>
          <c:tx>
            <c:rich>
              <a:bodyPr rot="-5400000" vert="horz"/>
              <a:lstStyle/>
              <a:p>
                <a:pPr>
                  <a:defRPr/>
                </a:pPr>
                <a:r>
                  <a:rPr lang="en-US"/>
                  <a:t>Percentage of Support</a:t>
                </a:r>
              </a:p>
            </c:rich>
          </c:tx>
          <c:overlay val="0"/>
        </c:title>
        <c:numFmt formatCode="0.0%" sourceLinked="1"/>
        <c:majorTickMark val="out"/>
        <c:minorTickMark val="none"/>
        <c:tickLblPos val="nextTo"/>
        <c:crossAx val="93663232"/>
        <c:crosses val="max"/>
        <c:crossBetween val="between"/>
      </c:valAx>
      <c:catAx>
        <c:axId val="93663232"/>
        <c:scaling>
          <c:orientation val="minMax"/>
        </c:scaling>
        <c:delete val="1"/>
        <c:axPos val="b"/>
        <c:numFmt formatCode="General" sourceLinked="1"/>
        <c:majorTickMark val="out"/>
        <c:minorTickMark val="none"/>
        <c:tickLblPos val="nextTo"/>
        <c:crossAx val="93656960"/>
        <c:crosses val="autoZero"/>
        <c:auto val="1"/>
        <c:lblAlgn val="ctr"/>
        <c:lblOffset val="100"/>
        <c:noMultiLvlLbl val="0"/>
      </c:catAx>
    </c:plotArea>
    <c:legend>
      <c:legendPos val="r"/>
      <c:overlay val="0"/>
    </c:legend>
    <c:plotVisOnly val="1"/>
    <c:dispBlanksAs val="gap"/>
    <c:showDLblsOverMax val="0"/>
  </c:chart>
  <c:txPr>
    <a:bodyPr/>
    <a:lstStyle/>
    <a:p>
      <a:pPr>
        <a:defRPr sz="1000">
          <a:latin typeface="+mj-lt"/>
          <a:cs typeface="Times New Roman" panose="02020603050405020304" pitchFamily="18"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solidFill>
                  <a:schemeClr val="tx2"/>
                </a:solidFill>
              </a:defRPr>
            </a:pPr>
            <a:r>
              <a:rPr lang="en-US">
                <a:solidFill>
                  <a:schemeClr val="tx2"/>
                </a:solidFill>
              </a:rPr>
              <a:t>Lowering the Threshold Proposals 2011-2015 — Russell 3000</a:t>
            </a:r>
          </a:p>
        </c:rich>
      </c:tx>
      <c:overlay val="0"/>
    </c:title>
    <c:autoTitleDeleted val="0"/>
    <c:plotArea>
      <c:layout/>
      <c:barChart>
        <c:barDir val="col"/>
        <c:grouping val="stacked"/>
        <c:varyColors val="0"/>
        <c:ser>
          <c:idx val="0"/>
          <c:order val="0"/>
          <c:tx>
            <c:strRef>
              <c:f>Sheet1!$B$1</c:f>
              <c:strCache>
                <c:ptCount val="1"/>
                <c:pt idx="0">
                  <c:v>Passed</c:v>
                </c:pt>
              </c:strCache>
            </c:strRef>
          </c:tx>
          <c:spPr>
            <a:solidFill>
              <a:schemeClr val="accent1"/>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c:v>
                </c:pt>
                <c:pt idx="1">
                  <c:v>2</c:v>
                </c:pt>
                <c:pt idx="2">
                  <c:v>1</c:v>
                </c:pt>
                <c:pt idx="4">
                  <c:v>1</c:v>
                </c:pt>
              </c:numCache>
            </c:numRef>
          </c:val>
        </c:ser>
        <c:ser>
          <c:idx val="1"/>
          <c:order val="1"/>
          <c:tx>
            <c:strRef>
              <c:f>Sheet1!$C$1</c:f>
              <c:strCache>
                <c:ptCount val="1"/>
                <c:pt idx="0">
                  <c:v>Failed</c:v>
                </c:pt>
              </c:strCache>
            </c:strRef>
          </c:tx>
          <c:spPr>
            <a:solidFill>
              <a:schemeClr val="accent2"/>
            </a:solidFill>
          </c:spPr>
          <c:invertIfNegative val="0"/>
          <c:dLbls>
            <c:dLblPos val="ct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20</c:v>
                </c:pt>
                <c:pt idx="1">
                  <c:v>8</c:v>
                </c:pt>
                <c:pt idx="2">
                  <c:v>5</c:v>
                </c:pt>
                <c:pt idx="3">
                  <c:v>8</c:v>
                </c:pt>
                <c:pt idx="4">
                  <c:v>13</c:v>
                </c:pt>
              </c:numCache>
            </c:numRef>
          </c:val>
        </c:ser>
        <c:dLbls>
          <c:showLegendKey val="0"/>
          <c:showVal val="0"/>
          <c:showCatName val="0"/>
          <c:showSerName val="0"/>
          <c:showPercent val="0"/>
          <c:showBubbleSize val="0"/>
        </c:dLbls>
        <c:gapWidth val="150"/>
        <c:overlap val="100"/>
        <c:axId val="93390336"/>
        <c:axId val="93391872"/>
      </c:barChart>
      <c:lineChart>
        <c:grouping val="standard"/>
        <c:varyColors val="0"/>
        <c:ser>
          <c:idx val="2"/>
          <c:order val="2"/>
          <c:tx>
            <c:strRef>
              <c:f>Sheet1!$D$1</c:f>
              <c:strCache>
                <c:ptCount val="1"/>
                <c:pt idx="0">
                  <c:v>Average Shareholder Support</c:v>
                </c:pt>
              </c:strCache>
            </c:strRef>
          </c:tx>
          <c:dLbls>
            <c:dLblPos val="t"/>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Sheet1!$D$2:$D$6</c:f>
              <c:numCache>
                <c:formatCode>0.0%</c:formatCode>
                <c:ptCount val="5"/>
                <c:pt idx="0">
                  <c:v>0.40100000000000002</c:v>
                </c:pt>
                <c:pt idx="1">
                  <c:v>0.375</c:v>
                </c:pt>
                <c:pt idx="2">
                  <c:v>0.42799999999999999</c:v>
                </c:pt>
                <c:pt idx="3">
                  <c:v>0.379</c:v>
                </c:pt>
                <c:pt idx="4">
                  <c:v>0.39300000000000002</c:v>
                </c:pt>
              </c:numCache>
            </c:numRef>
          </c:val>
          <c:smooth val="0"/>
        </c:ser>
        <c:dLbls>
          <c:showLegendKey val="0"/>
          <c:showVal val="0"/>
          <c:showCatName val="0"/>
          <c:showSerName val="0"/>
          <c:showPercent val="0"/>
          <c:showBubbleSize val="0"/>
        </c:dLbls>
        <c:marker val="1"/>
        <c:smooth val="0"/>
        <c:axId val="93404160"/>
        <c:axId val="93402240"/>
      </c:lineChart>
      <c:catAx>
        <c:axId val="93390336"/>
        <c:scaling>
          <c:orientation val="minMax"/>
        </c:scaling>
        <c:delete val="0"/>
        <c:axPos val="b"/>
        <c:numFmt formatCode="General" sourceLinked="1"/>
        <c:majorTickMark val="out"/>
        <c:minorTickMark val="none"/>
        <c:tickLblPos val="nextTo"/>
        <c:crossAx val="93391872"/>
        <c:crosses val="autoZero"/>
        <c:auto val="1"/>
        <c:lblAlgn val="ctr"/>
        <c:lblOffset val="100"/>
        <c:noMultiLvlLbl val="0"/>
      </c:catAx>
      <c:valAx>
        <c:axId val="93391872"/>
        <c:scaling>
          <c:orientation val="minMax"/>
        </c:scaling>
        <c:delete val="0"/>
        <c:axPos val="l"/>
        <c:majorGridlines>
          <c:spPr>
            <a:ln w="6350">
              <a:solidFill>
                <a:schemeClr val="accent4"/>
              </a:solidFill>
            </a:ln>
          </c:spPr>
        </c:majorGridlines>
        <c:title>
          <c:tx>
            <c:rich>
              <a:bodyPr rot="-5400000" vert="horz"/>
              <a:lstStyle/>
              <a:p>
                <a:pPr>
                  <a:defRPr/>
                </a:pPr>
                <a:r>
                  <a:rPr lang="en-US"/>
                  <a:t>Number of Proposals</a:t>
                </a:r>
              </a:p>
            </c:rich>
          </c:tx>
          <c:overlay val="0"/>
        </c:title>
        <c:numFmt formatCode="General" sourceLinked="1"/>
        <c:majorTickMark val="out"/>
        <c:minorTickMark val="none"/>
        <c:tickLblPos val="nextTo"/>
        <c:crossAx val="93390336"/>
        <c:crosses val="autoZero"/>
        <c:crossBetween val="between"/>
      </c:valAx>
      <c:valAx>
        <c:axId val="93402240"/>
        <c:scaling>
          <c:orientation val="minMax"/>
          <c:max val="0.60000000000000009"/>
          <c:min val="0"/>
        </c:scaling>
        <c:delete val="0"/>
        <c:axPos val="r"/>
        <c:title>
          <c:tx>
            <c:rich>
              <a:bodyPr rot="-5400000" vert="horz"/>
              <a:lstStyle/>
              <a:p>
                <a:pPr>
                  <a:defRPr/>
                </a:pPr>
                <a:r>
                  <a:rPr lang="en-US"/>
                  <a:t>Percentage of Support</a:t>
                </a:r>
              </a:p>
            </c:rich>
          </c:tx>
          <c:overlay val="0"/>
        </c:title>
        <c:numFmt formatCode="0.0%" sourceLinked="1"/>
        <c:majorTickMark val="out"/>
        <c:minorTickMark val="none"/>
        <c:tickLblPos val="nextTo"/>
        <c:crossAx val="93404160"/>
        <c:crosses val="max"/>
        <c:crossBetween val="between"/>
      </c:valAx>
      <c:catAx>
        <c:axId val="93404160"/>
        <c:scaling>
          <c:orientation val="minMax"/>
        </c:scaling>
        <c:delete val="1"/>
        <c:axPos val="b"/>
        <c:numFmt formatCode="General" sourceLinked="1"/>
        <c:majorTickMark val="out"/>
        <c:minorTickMark val="none"/>
        <c:tickLblPos val="nextTo"/>
        <c:crossAx val="93402240"/>
        <c:crosses val="autoZero"/>
        <c:auto val="1"/>
        <c:lblAlgn val="ctr"/>
        <c:lblOffset val="100"/>
        <c:noMultiLvlLbl val="0"/>
      </c:catAx>
    </c:plotArea>
    <c:legend>
      <c:legendPos val="r"/>
      <c:overlay val="0"/>
    </c:legend>
    <c:plotVisOnly val="1"/>
    <c:dispBlanksAs val="gap"/>
    <c:showDLblsOverMax val="0"/>
  </c:chart>
  <c:txPr>
    <a:bodyPr/>
    <a:lstStyle/>
    <a:p>
      <a:pPr>
        <a:defRPr sz="1000">
          <a:latin typeface="+mj-lt"/>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solidFill>
              </a:defRPr>
            </a:pPr>
            <a:r>
              <a:rPr lang="en-US" sz="1200" dirty="0">
                <a:solidFill>
                  <a:schemeClr val="tx2"/>
                </a:solidFill>
              </a:rPr>
              <a:t>2015 – Shareholder Proposal Sponsors – Fortune 250</a:t>
            </a:r>
          </a:p>
        </c:rich>
      </c:tx>
      <c:layout>
        <c:manualLayout>
          <c:xMode val="edge"/>
          <c:yMode val="edge"/>
          <c:x val="8.0325428577814537E-2"/>
          <c:y val="8.1021802967698349E-3"/>
        </c:manualLayout>
      </c:layout>
      <c:overlay val="0"/>
    </c:title>
    <c:autoTitleDeleted val="0"/>
    <c:plotArea>
      <c:layout>
        <c:manualLayout>
          <c:layoutTarget val="inner"/>
          <c:xMode val="edge"/>
          <c:yMode val="edge"/>
          <c:x val="0.14664613806324475"/>
          <c:y val="0.1805970235337318"/>
          <c:w val="0.41933309828808712"/>
          <c:h val="0.73515886902058902"/>
        </c:manualLayout>
      </c:layout>
      <c:pieChart>
        <c:varyColors val="1"/>
        <c:ser>
          <c:idx val="0"/>
          <c:order val="0"/>
          <c:tx>
            <c:strRef>
              <c:f>Sheet1!$B$1</c:f>
              <c:strCache>
                <c:ptCount val="1"/>
                <c:pt idx="0">
                  <c:v>Column1</c:v>
                </c:pt>
              </c:strCache>
            </c:strRef>
          </c:tx>
          <c:dPt>
            <c:idx val="4"/>
            <c:bubble3D val="0"/>
            <c:spPr>
              <a:solidFill>
                <a:schemeClr val="accent5"/>
              </a:solidFill>
            </c:spPr>
          </c:dPt>
          <c:dLbls>
            <c:dLbl>
              <c:idx val="0"/>
              <c:spPr/>
              <c:txPr>
                <a:bodyPr/>
                <a:lstStyle/>
                <a:p>
                  <a:pPr>
                    <a:defRPr sz="1100" b="1">
                      <a:solidFill>
                        <a:schemeClr val="bg1"/>
                      </a:solidFill>
                    </a:defRPr>
                  </a:pPr>
                  <a:endParaRPr lang="en-US"/>
                </a:p>
              </c:txPr>
              <c:dLblPos val="bestFit"/>
              <c:showLegendKey val="0"/>
              <c:showVal val="1"/>
              <c:showCatName val="0"/>
              <c:showSerName val="0"/>
              <c:showPercent val="0"/>
              <c:showBubbleSize val="0"/>
            </c:dLbl>
            <c:dLbl>
              <c:idx val="3"/>
              <c:layout/>
              <c:tx>
                <c:rich>
                  <a:bodyPr/>
                  <a:lstStyle/>
                  <a:p>
                    <a:r>
                      <a:rPr lang="en-US" sz="1100" b="1" dirty="0" smtClean="0">
                        <a:solidFill>
                          <a:schemeClr val="tx1"/>
                        </a:solidFill>
                      </a:rPr>
                      <a:t>&lt;1%</a:t>
                    </a:r>
                    <a:endParaRPr lang="en-US" dirty="0"/>
                  </a:p>
                </c:rich>
              </c:tx>
              <c:dLblPos val="bestFit"/>
              <c:showLegendKey val="0"/>
              <c:showVal val="1"/>
              <c:showCatName val="0"/>
              <c:showSerName val="0"/>
              <c:showPercent val="0"/>
              <c:showBubbleSize val="0"/>
            </c:dLbl>
            <c:txPr>
              <a:bodyPr/>
              <a:lstStyle/>
              <a:p>
                <a:pPr>
                  <a:defRPr sz="1100" b="1">
                    <a:solidFill>
                      <a:schemeClr val="tx1"/>
                    </a:solidFill>
                  </a:defRPr>
                </a:pPr>
                <a:endParaRPr lang="en-US"/>
              </a:p>
            </c:txPr>
            <c:dLblPos val="bestFit"/>
            <c:showLegendKey val="0"/>
            <c:showVal val="1"/>
            <c:showCatName val="0"/>
            <c:showSerName val="0"/>
            <c:showPercent val="0"/>
            <c:showBubbleSize val="0"/>
            <c:showLeaderLines val="1"/>
          </c:dLbls>
          <c:cat>
            <c:strRef>
              <c:f>Sheet1!$A$2:$A$6</c:f>
              <c:strCache>
                <c:ptCount val="5"/>
                <c:pt idx="0">
                  <c:v>Individuals</c:v>
                </c:pt>
                <c:pt idx="1">
                  <c:v>Labor-Affiliated Investors</c:v>
                </c:pt>
                <c:pt idx="2">
                  <c:v>Religious-Affiliated, Social Investing &amp; Public Policy</c:v>
                </c:pt>
                <c:pt idx="3">
                  <c:v>Other Institutional Investors</c:v>
                </c:pt>
                <c:pt idx="4">
                  <c:v>Other Individual Investors</c:v>
                </c:pt>
              </c:strCache>
            </c:strRef>
          </c:cat>
          <c:val>
            <c:numRef>
              <c:f>Sheet1!$B$2:$B$6</c:f>
              <c:numCache>
                <c:formatCode>0%</c:formatCode>
                <c:ptCount val="5"/>
                <c:pt idx="0">
                  <c:v>0.33</c:v>
                </c:pt>
                <c:pt idx="1">
                  <c:v>0.28000000000000003</c:v>
                </c:pt>
                <c:pt idx="2">
                  <c:v>0.28999999999999998</c:v>
                </c:pt>
                <c:pt idx="3">
                  <c:v>0.01</c:v>
                </c:pt>
                <c:pt idx="4">
                  <c:v>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60164055340735"/>
          <c:y val="0.14696837400275461"/>
          <c:w val="0.38333167544972424"/>
          <c:h val="0.7680512460694888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33097093433272E-2"/>
          <c:y val="0.12180286419833586"/>
          <c:w val="0.91826305390582652"/>
          <c:h val="0.70235595523740191"/>
        </c:manualLayout>
      </c:layout>
      <c:barChart>
        <c:barDir val="col"/>
        <c:grouping val="clustered"/>
        <c:varyColors val="0"/>
        <c:ser>
          <c:idx val="0"/>
          <c:order val="0"/>
          <c:tx>
            <c:strRef>
              <c:f>Sheet1!$B$1</c:f>
              <c:strCache>
                <c:ptCount val="1"/>
                <c:pt idx="0">
                  <c:v>Shareholder Proposal</c:v>
                </c:pt>
              </c:strCache>
            </c:strRef>
          </c:tx>
          <c:spPr>
            <a:solidFill>
              <a:schemeClr val="accent1"/>
            </a:solidFill>
          </c:spPr>
          <c:invertIfNegative val="0"/>
          <c:dLbls>
            <c:dLbl>
              <c:idx val="0"/>
              <c:layout>
                <c:manualLayout>
                  <c:x val="0"/>
                  <c:y val="-2.3882574236984873E-3"/>
                </c:manualLayout>
              </c:layout>
              <c:showLegendKey val="0"/>
              <c:showVal val="1"/>
              <c:showCatName val="0"/>
              <c:showSerName val="0"/>
              <c:showPercent val="0"/>
              <c:showBubbleSize val="0"/>
            </c:dLbl>
            <c:dLbl>
              <c:idx val="1"/>
              <c:layout>
                <c:manualLayout>
                  <c:x val="-6.0100014468959899E-3"/>
                  <c:y val="0"/>
                </c:manualLayout>
              </c:layout>
              <c:showLegendKey val="0"/>
              <c:showVal val="1"/>
              <c:showCatName val="0"/>
              <c:showSerName val="0"/>
              <c:showPercent val="0"/>
              <c:showBubbleSize val="0"/>
            </c:dLbl>
            <c:dLbl>
              <c:idx val="3"/>
              <c:layout>
                <c:manualLayout>
                  <c:x val="0"/>
                  <c:y val="6.0890404703040609E-3"/>
                </c:manualLayout>
              </c:layout>
              <c:showLegendKey val="0"/>
              <c:showVal val="1"/>
              <c:showCatName val="0"/>
              <c:showSerName val="0"/>
              <c:showPercent val="0"/>
              <c:showBubbleSize val="0"/>
            </c:dLbl>
            <c:dLbl>
              <c:idx val="4"/>
              <c:layout>
                <c:manualLayout>
                  <c:x val="-6.0100170879388848E-3"/>
                  <c:y val="-9.0744606420681984E-3"/>
                </c:manualLayout>
              </c:layout>
              <c:showLegendKey val="0"/>
              <c:showVal val="1"/>
              <c:showCatName val="0"/>
              <c:showSerName val="0"/>
              <c:showPercent val="0"/>
              <c:showBubbleSize val="0"/>
            </c:dLbl>
            <c:dLbl>
              <c:idx val="5"/>
              <c:layout>
                <c:manualLayout>
                  <c:x val="-1.5025003617240044E-3"/>
                  <c:y val="3.044520235152030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Sheet1!$A$2:$A$7</c:f>
              <c:strCache>
                <c:ptCount val="6"/>
                <c:pt idx="0">
                  <c:v>AES</c:v>
                </c:pt>
                <c:pt idx="1">
                  <c:v>BorgWarner*</c:v>
                </c:pt>
                <c:pt idx="2">
                  <c:v>Capital One Financial</c:v>
                </c:pt>
                <c:pt idx="3">
                  <c:v>Dun &amp; Bradstreet</c:v>
                </c:pt>
                <c:pt idx="4">
                  <c:v>Kate Spade</c:v>
                </c:pt>
                <c:pt idx="5">
                  <c:v>NextEra Energy</c:v>
                </c:pt>
              </c:strCache>
            </c:strRef>
          </c:cat>
          <c:val>
            <c:numRef>
              <c:f>Sheet1!$B$2:$B$7</c:f>
              <c:numCache>
                <c:formatCode>0.0%</c:formatCode>
                <c:ptCount val="6"/>
                <c:pt idx="0">
                  <c:v>0.36399999999999999</c:v>
                </c:pt>
                <c:pt idx="1">
                  <c:v>0.52300000000000002</c:v>
                </c:pt>
                <c:pt idx="2">
                  <c:v>0.48899999999999999</c:v>
                </c:pt>
                <c:pt idx="3">
                  <c:v>0.45400000000000001</c:v>
                </c:pt>
                <c:pt idx="4">
                  <c:v>0.375</c:v>
                </c:pt>
                <c:pt idx="5">
                  <c:v>0.40100000000000002</c:v>
                </c:pt>
              </c:numCache>
            </c:numRef>
          </c:val>
        </c:ser>
        <c:ser>
          <c:idx val="1"/>
          <c:order val="1"/>
          <c:tx>
            <c:strRef>
              <c:f>Sheet1!$C$1</c:f>
              <c:strCache>
                <c:ptCount val="1"/>
                <c:pt idx="0">
                  <c:v>Management Proposal</c:v>
                </c:pt>
              </c:strCache>
            </c:strRef>
          </c:tx>
          <c:spPr>
            <a:solidFill>
              <a:schemeClr val="accent2"/>
            </a:solidFill>
          </c:spPr>
          <c:invertIfNegative val="0"/>
          <c:dLbls>
            <c:dLbl>
              <c:idx val="0"/>
              <c:layout>
                <c:manualLayout>
                  <c:x val="6.0100014468960176E-3"/>
                  <c:y val="9.1335607054561473E-3"/>
                </c:manualLayout>
              </c:layout>
              <c:showLegendKey val="0"/>
              <c:showVal val="1"/>
              <c:showCatName val="0"/>
              <c:showSerName val="0"/>
              <c:showPercent val="0"/>
              <c:showBubbleSize val="0"/>
            </c:dLbl>
            <c:dLbl>
              <c:idx val="1"/>
              <c:layout>
                <c:manualLayout>
                  <c:x val="0"/>
                  <c:y val="6.0890404703040609E-3"/>
                </c:manualLayout>
              </c:layout>
              <c:showLegendKey val="0"/>
              <c:showVal val="1"/>
              <c:showCatName val="0"/>
              <c:showSerName val="0"/>
              <c:showPercent val="0"/>
              <c:showBubbleSize val="0"/>
            </c:dLbl>
            <c:dLbl>
              <c:idx val="2"/>
              <c:layout>
                <c:manualLayout>
                  <c:x val="6.0100014468960723E-3"/>
                  <c:y val="3.0445202351520304E-3"/>
                </c:manualLayout>
              </c:layout>
              <c:showLegendKey val="0"/>
              <c:showVal val="1"/>
              <c:showCatName val="0"/>
              <c:showSerName val="0"/>
              <c:showPercent val="0"/>
              <c:showBubbleSize val="0"/>
            </c:dLbl>
            <c:dLbl>
              <c:idx val="3"/>
              <c:layout>
                <c:manualLayout>
                  <c:x val="3.0050007234480088E-3"/>
                  <c:y val="6.0890404703040609E-3"/>
                </c:manualLayout>
              </c:layout>
              <c:showLegendKey val="0"/>
              <c:showVal val="1"/>
              <c:showCatName val="0"/>
              <c:showSerName val="0"/>
              <c:showPercent val="0"/>
              <c:showBubbleSize val="0"/>
            </c:dLbl>
            <c:dLbl>
              <c:idx val="4"/>
              <c:layout>
                <c:manualLayout>
                  <c:x val="-1.5025003617240044E-3"/>
                  <c:y val="3.0445202351520304E-3"/>
                </c:manualLayout>
              </c:layout>
              <c:showLegendKey val="0"/>
              <c:showVal val="1"/>
              <c:showCatName val="0"/>
              <c:showSerName val="0"/>
              <c:showPercent val="0"/>
              <c:showBubbleSize val="0"/>
            </c:dLbl>
            <c:dLbl>
              <c:idx val="5"/>
              <c:layout>
                <c:manualLayout>
                  <c:x val="-1.5025003617241146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Sheet1!$A$2:$A$7</c:f>
              <c:strCache>
                <c:ptCount val="6"/>
                <c:pt idx="0">
                  <c:v>AES</c:v>
                </c:pt>
                <c:pt idx="1">
                  <c:v>BorgWarner*</c:v>
                </c:pt>
                <c:pt idx="2">
                  <c:v>Capital One Financial</c:v>
                </c:pt>
                <c:pt idx="3">
                  <c:v>Dun &amp; Bradstreet</c:v>
                </c:pt>
                <c:pt idx="4">
                  <c:v>Kate Spade</c:v>
                </c:pt>
                <c:pt idx="5">
                  <c:v>NextEra Energy</c:v>
                </c:pt>
              </c:strCache>
            </c:strRef>
          </c:cat>
          <c:val>
            <c:numRef>
              <c:f>Sheet1!$C$2:$C$7</c:f>
              <c:numCache>
                <c:formatCode>0.0%</c:formatCode>
                <c:ptCount val="6"/>
                <c:pt idx="0">
                  <c:v>0.70099999999999996</c:v>
                </c:pt>
                <c:pt idx="1">
                  <c:v>0.75900000000000001</c:v>
                </c:pt>
                <c:pt idx="2">
                  <c:v>0.77300000000000002</c:v>
                </c:pt>
                <c:pt idx="3">
                  <c:v>0.88</c:v>
                </c:pt>
                <c:pt idx="4">
                  <c:v>0.79300000000000004</c:v>
                </c:pt>
                <c:pt idx="5">
                  <c:v>0.622</c:v>
                </c:pt>
              </c:numCache>
            </c:numRef>
          </c:val>
        </c:ser>
        <c:dLbls>
          <c:showLegendKey val="0"/>
          <c:showVal val="0"/>
          <c:showCatName val="0"/>
          <c:showSerName val="0"/>
          <c:showPercent val="0"/>
          <c:showBubbleSize val="0"/>
        </c:dLbls>
        <c:gapWidth val="150"/>
        <c:axId val="94130944"/>
        <c:axId val="94132480"/>
      </c:barChart>
      <c:catAx>
        <c:axId val="94130944"/>
        <c:scaling>
          <c:orientation val="minMax"/>
        </c:scaling>
        <c:delete val="0"/>
        <c:axPos val="b"/>
        <c:majorTickMark val="out"/>
        <c:minorTickMark val="none"/>
        <c:tickLblPos val="nextTo"/>
        <c:crossAx val="94132480"/>
        <c:crosses val="autoZero"/>
        <c:auto val="1"/>
        <c:lblAlgn val="ctr"/>
        <c:lblOffset val="100"/>
        <c:noMultiLvlLbl val="0"/>
      </c:catAx>
      <c:valAx>
        <c:axId val="94132480"/>
        <c:scaling>
          <c:orientation val="minMax"/>
        </c:scaling>
        <c:delete val="0"/>
        <c:axPos val="l"/>
        <c:majorGridlines>
          <c:spPr>
            <a:ln w="6350">
              <a:solidFill>
                <a:schemeClr val="accent4"/>
              </a:solidFill>
            </a:ln>
          </c:spPr>
        </c:majorGridlines>
        <c:numFmt formatCode="0%" sourceLinked="0"/>
        <c:majorTickMark val="out"/>
        <c:minorTickMark val="none"/>
        <c:tickLblPos val="nextTo"/>
        <c:crossAx val="94130944"/>
        <c:crosses val="autoZero"/>
        <c:crossBetween val="between"/>
      </c:valAx>
    </c:plotArea>
    <c:legend>
      <c:legendPos val="t"/>
      <c:overlay val="0"/>
    </c:legend>
    <c:plotVisOnly val="1"/>
    <c:dispBlanksAs val="gap"/>
    <c:showDLblsOverMax val="0"/>
  </c:chart>
  <c:txPr>
    <a:bodyPr/>
    <a:lstStyle/>
    <a:p>
      <a:pPr>
        <a:defRPr sz="11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Declassify!$B$2</c:f>
              <c:strCache>
                <c:ptCount val="1"/>
                <c:pt idx="0">
                  <c:v>Passed</c:v>
                </c:pt>
              </c:strCache>
            </c:strRef>
          </c:tx>
          <c:spPr>
            <a:solidFill>
              <a:schemeClr val="accent1"/>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Declassify!$A$3:$A$8</c:f>
              <c:numCache>
                <c:formatCode>General</c:formatCode>
                <c:ptCount val="6"/>
                <c:pt idx="0">
                  <c:v>2010</c:v>
                </c:pt>
                <c:pt idx="1">
                  <c:v>2011</c:v>
                </c:pt>
                <c:pt idx="2">
                  <c:v>2012</c:v>
                </c:pt>
                <c:pt idx="3">
                  <c:v>2013</c:v>
                </c:pt>
                <c:pt idx="4">
                  <c:v>2014</c:v>
                </c:pt>
                <c:pt idx="5">
                  <c:v>2015</c:v>
                </c:pt>
              </c:numCache>
            </c:numRef>
          </c:cat>
          <c:val>
            <c:numRef>
              <c:f>Declassify!$B$3:$B$8</c:f>
              <c:numCache>
                <c:formatCode>General</c:formatCode>
                <c:ptCount val="6"/>
                <c:pt idx="0">
                  <c:v>30</c:v>
                </c:pt>
                <c:pt idx="1">
                  <c:v>34</c:v>
                </c:pt>
                <c:pt idx="2">
                  <c:v>48</c:v>
                </c:pt>
                <c:pt idx="3">
                  <c:v>28</c:v>
                </c:pt>
                <c:pt idx="4">
                  <c:v>15</c:v>
                </c:pt>
                <c:pt idx="5">
                  <c:v>12</c:v>
                </c:pt>
              </c:numCache>
            </c:numRef>
          </c:val>
        </c:ser>
        <c:ser>
          <c:idx val="1"/>
          <c:order val="1"/>
          <c:tx>
            <c:strRef>
              <c:f>Declassify!$C$2</c:f>
              <c:strCache>
                <c:ptCount val="1"/>
                <c:pt idx="0">
                  <c:v>Failed</c:v>
                </c:pt>
              </c:strCache>
            </c:strRef>
          </c:tx>
          <c:spPr>
            <a:solidFill>
              <a:schemeClr val="accent2"/>
            </a:solidFill>
          </c:spPr>
          <c:invertIfNegative val="0"/>
          <c:dLbls>
            <c:txPr>
              <a:bodyPr/>
              <a:lstStyle/>
              <a:p>
                <a:pPr>
                  <a:defRPr>
                    <a:solidFill>
                      <a:schemeClr val="tx1"/>
                    </a:solidFill>
                  </a:defRPr>
                </a:pPr>
                <a:endParaRPr lang="en-US"/>
              </a:p>
            </c:txPr>
            <c:dLblPos val="ctr"/>
            <c:showLegendKey val="0"/>
            <c:showVal val="1"/>
            <c:showCatName val="0"/>
            <c:showSerName val="0"/>
            <c:showPercent val="0"/>
            <c:showBubbleSize val="0"/>
            <c:showLeaderLines val="0"/>
          </c:dLbls>
          <c:cat>
            <c:numRef>
              <c:f>Declassify!$A$3:$A$8</c:f>
              <c:numCache>
                <c:formatCode>General</c:formatCode>
                <c:ptCount val="6"/>
                <c:pt idx="0">
                  <c:v>2010</c:v>
                </c:pt>
                <c:pt idx="1">
                  <c:v>2011</c:v>
                </c:pt>
                <c:pt idx="2">
                  <c:v>2012</c:v>
                </c:pt>
                <c:pt idx="3">
                  <c:v>2013</c:v>
                </c:pt>
                <c:pt idx="4">
                  <c:v>2014</c:v>
                </c:pt>
                <c:pt idx="5">
                  <c:v>2015</c:v>
                </c:pt>
              </c:numCache>
            </c:numRef>
          </c:cat>
          <c:val>
            <c:numRef>
              <c:f>Declassify!$C$3:$C$8</c:f>
              <c:numCache>
                <c:formatCode>General</c:formatCode>
                <c:ptCount val="6"/>
                <c:pt idx="0">
                  <c:v>17</c:v>
                </c:pt>
                <c:pt idx="1">
                  <c:v>5</c:v>
                </c:pt>
                <c:pt idx="2">
                  <c:v>5</c:v>
                </c:pt>
                <c:pt idx="3">
                  <c:v>3</c:v>
                </c:pt>
                <c:pt idx="4">
                  <c:v>2</c:v>
                </c:pt>
              </c:numCache>
            </c:numRef>
          </c:val>
        </c:ser>
        <c:dLbls>
          <c:showLegendKey val="0"/>
          <c:showVal val="0"/>
          <c:showCatName val="0"/>
          <c:showSerName val="0"/>
          <c:showPercent val="0"/>
          <c:showBubbleSize val="0"/>
        </c:dLbls>
        <c:gapWidth val="150"/>
        <c:overlap val="100"/>
        <c:axId val="95438720"/>
        <c:axId val="95440256"/>
      </c:barChart>
      <c:lineChart>
        <c:grouping val="standard"/>
        <c:varyColors val="0"/>
        <c:ser>
          <c:idx val="2"/>
          <c:order val="2"/>
          <c:tx>
            <c:strRef>
              <c:f>Declassify!$D$2</c:f>
              <c:strCache>
                <c:ptCount val="1"/>
                <c:pt idx="0">
                  <c:v>Average Results (%)</c:v>
                </c:pt>
              </c:strCache>
            </c:strRef>
          </c:tx>
          <c:spPr>
            <a:ln>
              <a:solidFill>
                <a:srgbClr val="C00000"/>
              </a:solidFill>
            </a:ln>
          </c:spPr>
          <c:marker>
            <c:symbol val="triangle"/>
            <c:size val="9"/>
            <c:spPr>
              <a:solidFill>
                <a:srgbClr val="A03123"/>
              </a:solidFill>
              <a:ln>
                <a:solidFill>
                  <a:schemeClr val="bg1"/>
                </a:solidFill>
              </a:ln>
            </c:spPr>
          </c:marker>
          <c:dLbls>
            <c:dLbl>
              <c:idx val="2"/>
              <c:layout>
                <c:manualLayout>
                  <c:x val="-4.2062828517275275E-2"/>
                  <c:y val="-3.3758298155720137E-2"/>
                </c:manualLayout>
              </c:layout>
              <c:numFmt formatCode="0.0%" sourceLinked="0"/>
              <c:spPr/>
              <c:txPr>
                <a:bodyPr/>
                <a:lstStyle/>
                <a:p>
                  <a:pPr>
                    <a:defRPr sz="1000" b="0">
                      <a:solidFill>
                        <a:schemeClr val="tx1"/>
                      </a:solidFill>
                    </a:defRPr>
                  </a:pPr>
                  <a:endParaRPr lang="en-US"/>
                </a:p>
              </c:txPr>
              <c:dLblPos val="r"/>
              <c:showLegendKey val="0"/>
              <c:showVal val="1"/>
              <c:showCatName val="0"/>
              <c:showSerName val="0"/>
              <c:showPercent val="0"/>
              <c:showBubbleSize val="0"/>
            </c:dLbl>
            <c:numFmt formatCode="0.0%" sourceLinked="0"/>
            <c:txPr>
              <a:bodyPr/>
              <a:lstStyle/>
              <a:p>
                <a:pPr>
                  <a:defRPr sz="1000" b="0">
                    <a:solidFill>
                      <a:schemeClr val="accent3">
                        <a:lumMod val="50000"/>
                      </a:schemeClr>
                    </a:solidFill>
                  </a:defRPr>
                </a:pPr>
                <a:endParaRPr lang="en-US"/>
              </a:p>
            </c:txPr>
            <c:dLblPos val="t"/>
            <c:showLegendKey val="0"/>
            <c:showVal val="1"/>
            <c:showCatName val="0"/>
            <c:showSerName val="0"/>
            <c:showPercent val="0"/>
            <c:showBubbleSize val="0"/>
            <c:showLeaderLines val="0"/>
          </c:dLbls>
          <c:cat>
            <c:numRef>
              <c:f>Declassify!$A$3:$A$8</c:f>
              <c:numCache>
                <c:formatCode>General</c:formatCode>
                <c:ptCount val="6"/>
                <c:pt idx="0">
                  <c:v>2010</c:v>
                </c:pt>
                <c:pt idx="1">
                  <c:v>2011</c:v>
                </c:pt>
                <c:pt idx="2">
                  <c:v>2012</c:v>
                </c:pt>
                <c:pt idx="3">
                  <c:v>2013</c:v>
                </c:pt>
                <c:pt idx="4">
                  <c:v>2014</c:v>
                </c:pt>
                <c:pt idx="5">
                  <c:v>2015</c:v>
                </c:pt>
              </c:numCache>
            </c:numRef>
          </c:cat>
          <c:val>
            <c:numRef>
              <c:f>Declassify!$D$3:$D$8</c:f>
              <c:numCache>
                <c:formatCode>0.0%</c:formatCode>
                <c:ptCount val="6"/>
                <c:pt idx="0">
                  <c:v>0.61599999999999999</c:v>
                </c:pt>
                <c:pt idx="1">
                  <c:v>0.73699999999999999</c:v>
                </c:pt>
                <c:pt idx="2">
                  <c:v>0.81399999999999995</c:v>
                </c:pt>
                <c:pt idx="3">
                  <c:v>0.78700000000000003</c:v>
                </c:pt>
                <c:pt idx="4">
                  <c:v>0.82499999999999996</c:v>
                </c:pt>
                <c:pt idx="5">
                  <c:v>0.77400000000000002</c:v>
                </c:pt>
              </c:numCache>
            </c:numRef>
          </c:val>
          <c:smooth val="0"/>
        </c:ser>
        <c:dLbls>
          <c:showLegendKey val="0"/>
          <c:showVal val="0"/>
          <c:showCatName val="0"/>
          <c:showSerName val="0"/>
          <c:showPercent val="0"/>
          <c:showBubbleSize val="0"/>
        </c:dLbls>
        <c:marker val="1"/>
        <c:smooth val="0"/>
        <c:axId val="95452160"/>
        <c:axId val="95450240"/>
      </c:lineChart>
      <c:catAx>
        <c:axId val="95438720"/>
        <c:scaling>
          <c:orientation val="minMax"/>
        </c:scaling>
        <c:delete val="0"/>
        <c:axPos val="b"/>
        <c:numFmt formatCode="General" sourceLinked="1"/>
        <c:majorTickMark val="out"/>
        <c:minorTickMark val="none"/>
        <c:tickLblPos val="nextTo"/>
        <c:txPr>
          <a:bodyPr/>
          <a:lstStyle/>
          <a:p>
            <a:pPr>
              <a:defRPr sz="1100"/>
            </a:pPr>
            <a:endParaRPr lang="en-US"/>
          </a:p>
        </c:txPr>
        <c:crossAx val="95440256"/>
        <c:crosses val="autoZero"/>
        <c:auto val="1"/>
        <c:lblAlgn val="ctr"/>
        <c:lblOffset val="100"/>
        <c:noMultiLvlLbl val="0"/>
      </c:catAx>
      <c:valAx>
        <c:axId val="95440256"/>
        <c:scaling>
          <c:orientation val="minMax"/>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100" b="0">
                <a:solidFill>
                  <a:schemeClr val="tx1"/>
                </a:solidFill>
              </a:defRPr>
            </a:pPr>
            <a:endParaRPr lang="en-US"/>
          </a:p>
        </c:txPr>
        <c:crossAx val="95438720"/>
        <c:crosses val="autoZero"/>
        <c:crossBetween val="between"/>
      </c:valAx>
      <c:valAx>
        <c:axId val="95450240"/>
        <c:scaling>
          <c:orientation val="minMax"/>
        </c:scaling>
        <c:delete val="0"/>
        <c:axPos val="r"/>
        <c:title>
          <c:tx>
            <c:rich>
              <a:bodyPr rot="5400000" vert="horz"/>
              <a:lstStyle/>
              <a:p>
                <a:pPr>
                  <a:defRPr sz="1100" b="0"/>
                </a:pPr>
                <a:r>
                  <a:rPr lang="en-US" sz="1100" b="0" dirty="0" smtClean="0"/>
                  <a:t>Average Results (%)</a:t>
                </a:r>
                <a:endParaRPr lang="en-US" sz="1100" b="0" dirty="0"/>
              </a:p>
            </c:rich>
          </c:tx>
          <c:layout>
            <c:manualLayout>
              <c:xMode val="edge"/>
              <c:yMode val="edge"/>
              <c:x val="0.96214995708737661"/>
              <c:y val="0.29076883230205414"/>
            </c:manualLayout>
          </c:layout>
          <c:overlay val="0"/>
        </c:title>
        <c:numFmt formatCode="0.0%" sourceLinked="1"/>
        <c:majorTickMark val="out"/>
        <c:minorTickMark val="none"/>
        <c:tickLblPos val="nextTo"/>
        <c:txPr>
          <a:bodyPr/>
          <a:lstStyle/>
          <a:p>
            <a:pPr>
              <a:defRPr sz="1100" b="0">
                <a:solidFill>
                  <a:schemeClr val="tx1"/>
                </a:solidFill>
              </a:defRPr>
            </a:pPr>
            <a:endParaRPr lang="en-US"/>
          </a:p>
        </c:txPr>
        <c:crossAx val="95452160"/>
        <c:crosses val="max"/>
        <c:crossBetween val="between"/>
        <c:majorUnit val="0.15000000000000002"/>
      </c:valAx>
      <c:catAx>
        <c:axId val="95452160"/>
        <c:scaling>
          <c:orientation val="minMax"/>
        </c:scaling>
        <c:delete val="1"/>
        <c:axPos val="b"/>
        <c:numFmt formatCode="General" sourceLinked="1"/>
        <c:majorTickMark val="out"/>
        <c:minorTickMark val="none"/>
        <c:tickLblPos val="nextTo"/>
        <c:crossAx val="95450240"/>
        <c:crosses val="autoZero"/>
        <c:auto val="1"/>
        <c:lblAlgn val="ctr"/>
        <c:lblOffset val="100"/>
        <c:noMultiLvlLbl val="0"/>
      </c:catAx>
    </c:plotArea>
    <c:legend>
      <c:legendPos val="b"/>
      <c:overlay val="0"/>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'Maj. Voting'!$B$2</c:f>
              <c:strCache>
                <c:ptCount val="1"/>
                <c:pt idx="0">
                  <c:v>Passed</c:v>
                </c:pt>
              </c:strCache>
            </c:strRef>
          </c:tx>
          <c:spPr>
            <a:solidFill>
              <a:schemeClr val="accent1"/>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'Maj. Voting'!$A$3:$A$8</c:f>
              <c:numCache>
                <c:formatCode>General</c:formatCode>
                <c:ptCount val="6"/>
                <c:pt idx="0">
                  <c:v>2010</c:v>
                </c:pt>
                <c:pt idx="1">
                  <c:v>2011</c:v>
                </c:pt>
                <c:pt idx="2">
                  <c:v>2012</c:v>
                </c:pt>
                <c:pt idx="3">
                  <c:v>2013</c:v>
                </c:pt>
                <c:pt idx="4">
                  <c:v>2014</c:v>
                </c:pt>
                <c:pt idx="5">
                  <c:v>2015</c:v>
                </c:pt>
              </c:numCache>
            </c:numRef>
          </c:cat>
          <c:val>
            <c:numRef>
              <c:f>'Maj. Voting'!$B$3:$B$8</c:f>
              <c:numCache>
                <c:formatCode>General</c:formatCode>
                <c:ptCount val="6"/>
                <c:pt idx="0">
                  <c:v>18</c:v>
                </c:pt>
                <c:pt idx="1">
                  <c:v>22</c:v>
                </c:pt>
                <c:pt idx="2">
                  <c:v>23</c:v>
                </c:pt>
                <c:pt idx="3">
                  <c:v>19</c:v>
                </c:pt>
                <c:pt idx="4">
                  <c:v>17</c:v>
                </c:pt>
                <c:pt idx="5">
                  <c:v>8</c:v>
                </c:pt>
              </c:numCache>
            </c:numRef>
          </c:val>
        </c:ser>
        <c:ser>
          <c:idx val="1"/>
          <c:order val="1"/>
          <c:tx>
            <c:strRef>
              <c:f>'Maj. Voting'!$C$2</c:f>
              <c:strCache>
                <c:ptCount val="1"/>
                <c:pt idx="0">
                  <c:v>Failed</c:v>
                </c:pt>
              </c:strCache>
            </c:strRef>
          </c:tx>
          <c:spPr>
            <a:solidFill>
              <a:schemeClr val="accent2"/>
            </a:solidFill>
          </c:spPr>
          <c:invertIfNegative val="0"/>
          <c:dLbls>
            <c:dLblPos val="ctr"/>
            <c:showLegendKey val="0"/>
            <c:showVal val="1"/>
            <c:showCatName val="0"/>
            <c:showSerName val="0"/>
            <c:showPercent val="0"/>
            <c:showBubbleSize val="0"/>
            <c:showLeaderLines val="0"/>
          </c:dLbls>
          <c:cat>
            <c:numRef>
              <c:f>'Maj. Voting'!$A$3:$A$8</c:f>
              <c:numCache>
                <c:formatCode>General</c:formatCode>
                <c:ptCount val="6"/>
                <c:pt idx="0">
                  <c:v>2010</c:v>
                </c:pt>
                <c:pt idx="1">
                  <c:v>2011</c:v>
                </c:pt>
                <c:pt idx="2">
                  <c:v>2012</c:v>
                </c:pt>
                <c:pt idx="3">
                  <c:v>2013</c:v>
                </c:pt>
                <c:pt idx="4">
                  <c:v>2014</c:v>
                </c:pt>
                <c:pt idx="5">
                  <c:v>2015</c:v>
                </c:pt>
              </c:numCache>
            </c:numRef>
          </c:cat>
          <c:val>
            <c:numRef>
              <c:f>'Maj. Voting'!$C$3:$C$8</c:f>
              <c:numCache>
                <c:formatCode>General</c:formatCode>
                <c:ptCount val="6"/>
                <c:pt idx="0">
                  <c:v>14</c:v>
                </c:pt>
                <c:pt idx="1">
                  <c:v>15</c:v>
                </c:pt>
                <c:pt idx="2">
                  <c:v>12</c:v>
                </c:pt>
                <c:pt idx="3">
                  <c:v>14</c:v>
                </c:pt>
                <c:pt idx="4">
                  <c:v>13</c:v>
                </c:pt>
                <c:pt idx="5">
                  <c:v>3</c:v>
                </c:pt>
              </c:numCache>
            </c:numRef>
          </c:val>
        </c:ser>
        <c:dLbls>
          <c:showLegendKey val="0"/>
          <c:showVal val="0"/>
          <c:showCatName val="0"/>
          <c:showSerName val="0"/>
          <c:showPercent val="0"/>
          <c:showBubbleSize val="0"/>
        </c:dLbls>
        <c:gapWidth val="150"/>
        <c:overlap val="100"/>
        <c:axId val="95593216"/>
        <c:axId val="95594752"/>
      </c:barChart>
      <c:lineChart>
        <c:grouping val="standard"/>
        <c:varyColors val="0"/>
        <c:ser>
          <c:idx val="2"/>
          <c:order val="2"/>
          <c:tx>
            <c:strRef>
              <c:f>'Maj. Voting'!$D$2</c:f>
              <c:strCache>
                <c:ptCount val="1"/>
                <c:pt idx="0">
                  <c:v>Average Results (%)</c:v>
                </c:pt>
              </c:strCache>
            </c:strRef>
          </c:tx>
          <c:spPr>
            <a:ln>
              <a:solidFill>
                <a:srgbClr val="A03123"/>
              </a:solidFill>
            </a:ln>
          </c:spPr>
          <c:marker>
            <c:symbol val="triangle"/>
            <c:size val="9"/>
            <c:spPr>
              <a:solidFill>
                <a:srgbClr val="A03123"/>
              </a:solidFill>
              <a:ln>
                <a:solidFill>
                  <a:schemeClr val="bg1"/>
                </a:solidFill>
              </a:ln>
            </c:spPr>
          </c:marker>
          <c:dLbls>
            <c:dLbl>
              <c:idx val="1"/>
              <c:spPr/>
              <c:txPr>
                <a:bodyPr/>
                <a:lstStyle/>
                <a:p>
                  <a:pPr>
                    <a:defRPr sz="1000" b="0">
                      <a:solidFill>
                        <a:schemeClr val="tx1"/>
                      </a:solidFill>
                    </a:defRPr>
                  </a:pPr>
                  <a:endParaRPr lang="en-US"/>
                </a:p>
              </c:txPr>
              <c:dLblPos val="t"/>
              <c:showLegendKey val="0"/>
              <c:showVal val="1"/>
              <c:showCatName val="0"/>
              <c:showSerName val="0"/>
              <c:showPercent val="0"/>
              <c:showBubbleSize val="0"/>
            </c:dLbl>
            <c:txPr>
              <a:bodyPr/>
              <a:lstStyle/>
              <a:p>
                <a:pPr>
                  <a:defRPr sz="1000" b="0">
                    <a:solidFill>
                      <a:schemeClr val="accent3">
                        <a:lumMod val="50000"/>
                      </a:schemeClr>
                    </a:solidFill>
                  </a:defRPr>
                </a:pPr>
                <a:endParaRPr lang="en-US"/>
              </a:p>
            </c:txPr>
            <c:dLblPos val="t"/>
            <c:showLegendKey val="0"/>
            <c:showVal val="1"/>
            <c:showCatName val="0"/>
            <c:showSerName val="0"/>
            <c:showPercent val="0"/>
            <c:showBubbleSize val="0"/>
            <c:showLeaderLines val="0"/>
          </c:dLbls>
          <c:cat>
            <c:numRef>
              <c:f>'Maj. Voting'!$A$3:$A$8</c:f>
              <c:numCache>
                <c:formatCode>General</c:formatCode>
                <c:ptCount val="6"/>
                <c:pt idx="0">
                  <c:v>2010</c:v>
                </c:pt>
                <c:pt idx="1">
                  <c:v>2011</c:v>
                </c:pt>
                <c:pt idx="2">
                  <c:v>2012</c:v>
                </c:pt>
                <c:pt idx="3">
                  <c:v>2013</c:v>
                </c:pt>
                <c:pt idx="4">
                  <c:v>2014</c:v>
                </c:pt>
                <c:pt idx="5">
                  <c:v>2015</c:v>
                </c:pt>
              </c:numCache>
            </c:numRef>
          </c:cat>
          <c:val>
            <c:numRef>
              <c:f>'Maj. Voting'!$D$3:$D$8</c:f>
              <c:numCache>
                <c:formatCode>0.0%</c:formatCode>
                <c:ptCount val="6"/>
                <c:pt idx="0">
                  <c:v>0.56299999999999994</c:v>
                </c:pt>
                <c:pt idx="1">
                  <c:v>0.58099999999999996</c:v>
                </c:pt>
                <c:pt idx="2">
                  <c:v>0.629</c:v>
                </c:pt>
                <c:pt idx="3">
                  <c:v>0.60099999999999998</c:v>
                </c:pt>
                <c:pt idx="4">
                  <c:v>0.58099999999999996</c:v>
                </c:pt>
                <c:pt idx="5">
                  <c:v>0.64400000000000002</c:v>
                </c:pt>
              </c:numCache>
            </c:numRef>
          </c:val>
          <c:smooth val="0"/>
        </c:ser>
        <c:dLbls>
          <c:showLegendKey val="0"/>
          <c:showVal val="0"/>
          <c:showCatName val="0"/>
          <c:showSerName val="0"/>
          <c:showPercent val="0"/>
          <c:showBubbleSize val="0"/>
        </c:dLbls>
        <c:marker val="1"/>
        <c:smooth val="0"/>
        <c:axId val="95684480"/>
        <c:axId val="95682560"/>
      </c:lineChart>
      <c:catAx>
        <c:axId val="95593216"/>
        <c:scaling>
          <c:orientation val="minMax"/>
        </c:scaling>
        <c:delete val="0"/>
        <c:axPos val="b"/>
        <c:numFmt formatCode="General" sourceLinked="1"/>
        <c:majorTickMark val="out"/>
        <c:minorTickMark val="none"/>
        <c:tickLblPos val="nextTo"/>
        <c:txPr>
          <a:bodyPr/>
          <a:lstStyle/>
          <a:p>
            <a:pPr>
              <a:defRPr sz="1100"/>
            </a:pPr>
            <a:endParaRPr lang="en-US"/>
          </a:p>
        </c:txPr>
        <c:crossAx val="95594752"/>
        <c:crosses val="autoZero"/>
        <c:auto val="1"/>
        <c:lblAlgn val="ctr"/>
        <c:lblOffset val="100"/>
        <c:noMultiLvlLbl val="0"/>
      </c:catAx>
      <c:valAx>
        <c:axId val="95594752"/>
        <c:scaling>
          <c:orientation val="minMax"/>
          <c:max val="40"/>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100" b="0">
                <a:solidFill>
                  <a:schemeClr val="tx1"/>
                </a:solidFill>
              </a:defRPr>
            </a:pPr>
            <a:endParaRPr lang="en-US"/>
          </a:p>
        </c:txPr>
        <c:crossAx val="95593216"/>
        <c:crosses val="autoZero"/>
        <c:crossBetween val="between"/>
      </c:valAx>
      <c:valAx>
        <c:axId val="95682560"/>
        <c:scaling>
          <c:orientation val="minMax"/>
          <c:min val="0"/>
        </c:scaling>
        <c:delete val="0"/>
        <c:axPos val="r"/>
        <c:title>
          <c:tx>
            <c:rich>
              <a:bodyPr rot="5400000" vert="horz"/>
              <a:lstStyle/>
              <a:p>
                <a:pPr>
                  <a:defRPr sz="1100" b="0"/>
                </a:pPr>
                <a:r>
                  <a:rPr lang="en-US" sz="1100" b="0" dirty="0" smtClean="0"/>
                  <a:t>Average Results</a:t>
                </a:r>
                <a:r>
                  <a:rPr lang="en-US" sz="1100" b="0" baseline="0" dirty="0" smtClean="0"/>
                  <a:t> (%)</a:t>
                </a:r>
              </a:p>
            </c:rich>
          </c:tx>
          <c:layout>
            <c:manualLayout>
              <c:xMode val="edge"/>
              <c:yMode val="edge"/>
              <c:x val="0.97095432405339177"/>
              <c:y val="0.2877866504861778"/>
            </c:manualLayout>
          </c:layout>
          <c:overlay val="0"/>
        </c:title>
        <c:numFmt formatCode="0.0%" sourceLinked="0"/>
        <c:majorTickMark val="out"/>
        <c:minorTickMark val="none"/>
        <c:tickLblPos val="nextTo"/>
        <c:txPr>
          <a:bodyPr/>
          <a:lstStyle/>
          <a:p>
            <a:pPr>
              <a:defRPr sz="1100" b="0">
                <a:solidFill>
                  <a:schemeClr val="tx1"/>
                </a:solidFill>
              </a:defRPr>
            </a:pPr>
            <a:endParaRPr lang="en-US"/>
          </a:p>
        </c:txPr>
        <c:crossAx val="95684480"/>
        <c:crosses val="max"/>
        <c:crossBetween val="between"/>
      </c:valAx>
      <c:catAx>
        <c:axId val="95684480"/>
        <c:scaling>
          <c:orientation val="minMax"/>
        </c:scaling>
        <c:delete val="1"/>
        <c:axPos val="b"/>
        <c:numFmt formatCode="General" sourceLinked="1"/>
        <c:majorTickMark val="out"/>
        <c:minorTickMark val="none"/>
        <c:tickLblPos val="nextTo"/>
        <c:crossAx val="95682560"/>
        <c:crosses val="autoZero"/>
        <c:auto val="1"/>
        <c:lblAlgn val="ctr"/>
        <c:lblOffset val="100"/>
        <c:noMultiLvlLbl val="0"/>
      </c:catAx>
    </c:plotArea>
    <c:legend>
      <c:legendPos val="b"/>
      <c:overlay val="0"/>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'Written Consent'!$B$2</c:f>
              <c:strCache>
                <c:ptCount val="1"/>
                <c:pt idx="0">
                  <c:v>Passed</c:v>
                </c:pt>
              </c:strCache>
            </c:strRef>
          </c:tx>
          <c:spPr>
            <a:solidFill>
              <a:schemeClr val="accent1"/>
            </a:solidFill>
          </c:spPr>
          <c:invertIfNegative val="0"/>
          <c:dLbls>
            <c:dLbl>
              <c:idx val="4"/>
              <c:delete val="1"/>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'Written Consent'!$A$3:$A$8</c:f>
              <c:numCache>
                <c:formatCode>General</c:formatCode>
                <c:ptCount val="6"/>
                <c:pt idx="0">
                  <c:v>2010</c:v>
                </c:pt>
                <c:pt idx="1">
                  <c:v>2011</c:v>
                </c:pt>
                <c:pt idx="2">
                  <c:v>2012</c:v>
                </c:pt>
                <c:pt idx="3">
                  <c:v>2013</c:v>
                </c:pt>
                <c:pt idx="4">
                  <c:v>2014</c:v>
                </c:pt>
                <c:pt idx="5">
                  <c:v>2015</c:v>
                </c:pt>
              </c:numCache>
            </c:numRef>
          </c:cat>
          <c:val>
            <c:numRef>
              <c:f>'Written Consent'!$B$3:$B$8</c:f>
              <c:numCache>
                <c:formatCode>General</c:formatCode>
                <c:ptCount val="6"/>
                <c:pt idx="0">
                  <c:v>13</c:v>
                </c:pt>
                <c:pt idx="1">
                  <c:v>12</c:v>
                </c:pt>
                <c:pt idx="2">
                  <c:v>5</c:v>
                </c:pt>
                <c:pt idx="3">
                  <c:v>2</c:v>
                </c:pt>
                <c:pt idx="5">
                  <c:v>2</c:v>
                </c:pt>
              </c:numCache>
            </c:numRef>
          </c:val>
        </c:ser>
        <c:ser>
          <c:idx val="1"/>
          <c:order val="1"/>
          <c:tx>
            <c:strRef>
              <c:f>'Written Consent'!$C$2</c:f>
              <c:strCache>
                <c:ptCount val="1"/>
                <c:pt idx="0">
                  <c:v>Failed</c:v>
                </c:pt>
              </c:strCache>
            </c:strRef>
          </c:tx>
          <c:spPr>
            <a:solidFill>
              <a:schemeClr val="accent2"/>
            </a:solidFill>
          </c:spPr>
          <c:invertIfNegative val="0"/>
          <c:dLbls>
            <c:dLblPos val="ctr"/>
            <c:showLegendKey val="0"/>
            <c:showVal val="1"/>
            <c:showCatName val="0"/>
            <c:showSerName val="0"/>
            <c:showPercent val="0"/>
            <c:showBubbleSize val="0"/>
            <c:showLeaderLines val="0"/>
          </c:dLbls>
          <c:cat>
            <c:numRef>
              <c:f>'Written Consent'!$A$3:$A$8</c:f>
              <c:numCache>
                <c:formatCode>General</c:formatCode>
                <c:ptCount val="6"/>
                <c:pt idx="0">
                  <c:v>2010</c:v>
                </c:pt>
                <c:pt idx="1">
                  <c:v>2011</c:v>
                </c:pt>
                <c:pt idx="2">
                  <c:v>2012</c:v>
                </c:pt>
                <c:pt idx="3">
                  <c:v>2013</c:v>
                </c:pt>
                <c:pt idx="4">
                  <c:v>2014</c:v>
                </c:pt>
                <c:pt idx="5">
                  <c:v>2015</c:v>
                </c:pt>
              </c:numCache>
            </c:numRef>
          </c:cat>
          <c:val>
            <c:numRef>
              <c:f>'Written Consent'!$C$3:$C$8</c:f>
              <c:numCache>
                <c:formatCode>General</c:formatCode>
                <c:ptCount val="6"/>
                <c:pt idx="0">
                  <c:v>5</c:v>
                </c:pt>
                <c:pt idx="1">
                  <c:v>21</c:v>
                </c:pt>
                <c:pt idx="2">
                  <c:v>16</c:v>
                </c:pt>
                <c:pt idx="3">
                  <c:v>26</c:v>
                </c:pt>
                <c:pt idx="4">
                  <c:v>28</c:v>
                </c:pt>
                <c:pt idx="5">
                  <c:v>34</c:v>
                </c:pt>
              </c:numCache>
            </c:numRef>
          </c:val>
        </c:ser>
        <c:dLbls>
          <c:showLegendKey val="0"/>
          <c:showVal val="0"/>
          <c:showCatName val="0"/>
          <c:showSerName val="0"/>
          <c:showPercent val="0"/>
          <c:showBubbleSize val="0"/>
        </c:dLbls>
        <c:gapWidth val="150"/>
        <c:overlap val="100"/>
        <c:axId val="104143872"/>
        <c:axId val="104170240"/>
      </c:barChart>
      <c:lineChart>
        <c:grouping val="standard"/>
        <c:varyColors val="0"/>
        <c:ser>
          <c:idx val="2"/>
          <c:order val="2"/>
          <c:tx>
            <c:strRef>
              <c:f>'Written Consent'!$D$2</c:f>
              <c:strCache>
                <c:ptCount val="1"/>
                <c:pt idx="0">
                  <c:v>Average Results (%)</c:v>
                </c:pt>
              </c:strCache>
            </c:strRef>
          </c:tx>
          <c:spPr>
            <a:ln>
              <a:solidFill>
                <a:srgbClr val="A03123"/>
              </a:solidFill>
            </a:ln>
          </c:spPr>
          <c:marker>
            <c:symbol val="triangle"/>
            <c:size val="9"/>
            <c:spPr>
              <a:solidFill>
                <a:srgbClr val="A03123"/>
              </a:solidFill>
              <a:ln>
                <a:solidFill>
                  <a:schemeClr val="bg1"/>
                </a:solidFill>
              </a:ln>
            </c:spPr>
          </c:marker>
          <c:dLbls>
            <c:txPr>
              <a:bodyPr/>
              <a:lstStyle/>
              <a:p>
                <a:pPr>
                  <a:defRPr sz="1000" b="0">
                    <a:solidFill>
                      <a:schemeClr val="tx1"/>
                    </a:solidFill>
                  </a:defRPr>
                </a:pPr>
                <a:endParaRPr lang="en-US"/>
              </a:p>
            </c:txPr>
            <c:dLblPos val="t"/>
            <c:showLegendKey val="0"/>
            <c:showVal val="1"/>
            <c:showCatName val="0"/>
            <c:showSerName val="0"/>
            <c:showPercent val="0"/>
            <c:showBubbleSize val="0"/>
            <c:showLeaderLines val="0"/>
          </c:dLbls>
          <c:cat>
            <c:numRef>
              <c:f>'Written Consent'!$A$3:$A$8</c:f>
              <c:numCache>
                <c:formatCode>General</c:formatCode>
                <c:ptCount val="6"/>
                <c:pt idx="0">
                  <c:v>2010</c:v>
                </c:pt>
                <c:pt idx="1">
                  <c:v>2011</c:v>
                </c:pt>
                <c:pt idx="2">
                  <c:v>2012</c:v>
                </c:pt>
                <c:pt idx="3">
                  <c:v>2013</c:v>
                </c:pt>
                <c:pt idx="4">
                  <c:v>2014</c:v>
                </c:pt>
                <c:pt idx="5">
                  <c:v>2015</c:v>
                </c:pt>
              </c:numCache>
            </c:numRef>
          </c:cat>
          <c:val>
            <c:numRef>
              <c:f>'Written Consent'!$D$3:$D$8</c:f>
              <c:numCache>
                <c:formatCode>0.0%</c:formatCode>
                <c:ptCount val="6"/>
                <c:pt idx="0">
                  <c:v>0.54400000000000004</c:v>
                </c:pt>
                <c:pt idx="1">
                  <c:v>0.48299999999999998</c:v>
                </c:pt>
                <c:pt idx="2">
                  <c:v>0.45600000000000002</c:v>
                </c:pt>
                <c:pt idx="3">
                  <c:v>0.40899999999999997</c:v>
                </c:pt>
                <c:pt idx="4">
                  <c:v>0.38400000000000001</c:v>
                </c:pt>
                <c:pt idx="5">
                  <c:v>0.39400000000000002</c:v>
                </c:pt>
              </c:numCache>
            </c:numRef>
          </c:val>
          <c:smooth val="0"/>
        </c:ser>
        <c:dLbls>
          <c:showLegendKey val="0"/>
          <c:showVal val="0"/>
          <c:showCatName val="0"/>
          <c:showSerName val="0"/>
          <c:showPercent val="0"/>
          <c:showBubbleSize val="0"/>
        </c:dLbls>
        <c:marker val="1"/>
        <c:smooth val="0"/>
        <c:axId val="104178048"/>
        <c:axId val="104171776"/>
      </c:lineChart>
      <c:catAx>
        <c:axId val="104143872"/>
        <c:scaling>
          <c:orientation val="minMax"/>
        </c:scaling>
        <c:delete val="0"/>
        <c:axPos val="b"/>
        <c:numFmt formatCode="General" sourceLinked="1"/>
        <c:majorTickMark val="out"/>
        <c:minorTickMark val="none"/>
        <c:tickLblPos val="nextTo"/>
        <c:txPr>
          <a:bodyPr/>
          <a:lstStyle/>
          <a:p>
            <a:pPr>
              <a:defRPr sz="1100"/>
            </a:pPr>
            <a:endParaRPr lang="en-US"/>
          </a:p>
        </c:txPr>
        <c:crossAx val="104170240"/>
        <c:crosses val="autoZero"/>
        <c:auto val="1"/>
        <c:lblAlgn val="ctr"/>
        <c:lblOffset val="100"/>
        <c:noMultiLvlLbl val="0"/>
      </c:catAx>
      <c:valAx>
        <c:axId val="104170240"/>
        <c:scaling>
          <c:orientation val="minMax"/>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100" b="0">
                <a:solidFill>
                  <a:schemeClr val="tx1"/>
                </a:solidFill>
              </a:defRPr>
            </a:pPr>
            <a:endParaRPr lang="en-US"/>
          </a:p>
        </c:txPr>
        <c:crossAx val="104143872"/>
        <c:crosses val="autoZero"/>
        <c:crossBetween val="between"/>
      </c:valAx>
      <c:valAx>
        <c:axId val="104171776"/>
        <c:scaling>
          <c:orientation val="minMax"/>
        </c:scaling>
        <c:delete val="0"/>
        <c:axPos val="r"/>
        <c:title>
          <c:tx>
            <c:rich>
              <a:bodyPr rot="5400000" vert="horz"/>
              <a:lstStyle/>
              <a:p>
                <a:pPr>
                  <a:defRPr sz="1100" b="0"/>
                </a:pPr>
                <a:r>
                  <a:rPr lang="en-US" sz="1100" b="0" dirty="0" smtClean="0"/>
                  <a:t>Average Results (%)</a:t>
                </a:r>
                <a:endParaRPr lang="en-US" sz="1100" b="0" dirty="0"/>
              </a:p>
            </c:rich>
          </c:tx>
          <c:layout>
            <c:manualLayout>
              <c:xMode val="edge"/>
              <c:yMode val="edge"/>
              <c:x val="0.96038908369417364"/>
              <c:y val="0.29206432026096674"/>
            </c:manualLayout>
          </c:layout>
          <c:overlay val="0"/>
        </c:title>
        <c:numFmt formatCode="0.0%" sourceLinked="1"/>
        <c:majorTickMark val="out"/>
        <c:minorTickMark val="none"/>
        <c:tickLblPos val="nextTo"/>
        <c:txPr>
          <a:bodyPr/>
          <a:lstStyle/>
          <a:p>
            <a:pPr>
              <a:defRPr sz="1100" b="0">
                <a:solidFill>
                  <a:schemeClr val="tx1"/>
                </a:solidFill>
              </a:defRPr>
            </a:pPr>
            <a:endParaRPr lang="en-US"/>
          </a:p>
        </c:txPr>
        <c:crossAx val="104178048"/>
        <c:crosses val="max"/>
        <c:crossBetween val="between"/>
        <c:majorUnit val="0.1"/>
      </c:valAx>
      <c:catAx>
        <c:axId val="104178048"/>
        <c:scaling>
          <c:orientation val="minMax"/>
        </c:scaling>
        <c:delete val="1"/>
        <c:axPos val="b"/>
        <c:numFmt formatCode="General" sourceLinked="1"/>
        <c:majorTickMark val="out"/>
        <c:minorTickMark val="none"/>
        <c:tickLblPos val="nextTo"/>
        <c:crossAx val="104171776"/>
        <c:crosses val="autoZero"/>
        <c:auto val="1"/>
        <c:lblAlgn val="ctr"/>
        <c:lblOffset val="100"/>
        <c:noMultiLvlLbl val="0"/>
      </c:catAx>
    </c:plotArea>
    <c:legend>
      <c:legendPos val="b"/>
      <c:overlay val="0"/>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'Reduce Eliminate Superma'!$B$2</c:f>
              <c:strCache>
                <c:ptCount val="1"/>
                <c:pt idx="0">
                  <c:v>Passed</c:v>
                </c:pt>
              </c:strCache>
            </c:strRef>
          </c:tx>
          <c:spPr>
            <a:solidFill>
              <a:schemeClr val="accent1"/>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numRef>
              <c:f>'Reduce Eliminate Superma'!$A$3:$A$8</c:f>
              <c:numCache>
                <c:formatCode>General</c:formatCode>
                <c:ptCount val="6"/>
                <c:pt idx="0">
                  <c:v>2010</c:v>
                </c:pt>
                <c:pt idx="1">
                  <c:v>2011</c:v>
                </c:pt>
                <c:pt idx="2">
                  <c:v>2012</c:v>
                </c:pt>
                <c:pt idx="3">
                  <c:v>2013</c:v>
                </c:pt>
                <c:pt idx="4">
                  <c:v>2014</c:v>
                </c:pt>
                <c:pt idx="5">
                  <c:v>2015</c:v>
                </c:pt>
              </c:numCache>
            </c:numRef>
          </c:cat>
          <c:val>
            <c:numRef>
              <c:f>'Reduce Eliminate Superma'!$B$3:$B$8</c:f>
              <c:numCache>
                <c:formatCode>General</c:formatCode>
                <c:ptCount val="6"/>
                <c:pt idx="0">
                  <c:v>25</c:v>
                </c:pt>
                <c:pt idx="1">
                  <c:v>11</c:v>
                </c:pt>
                <c:pt idx="2">
                  <c:v>17</c:v>
                </c:pt>
                <c:pt idx="3">
                  <c:v>14</c:v>
                </c:pt>
                <c:pt idx="4">
                  <c:v>8</c:v>
                </c:pt>
                <c:pt idx="5">
                  <c:v>8</c:v>
                </c:pt>
              </c:numCache>
            </c:numRef>
          </c:val>
        </c:ser>
        <c:ser>
          <c:idx val="1"/>
          <c:order val="1"/>
          <c:tx>
            <c:strRef>
              <c:f>'Reduce Eliminate Superma'!$C$2</c:f>
              <c:strCache>
                <c:ptCount val="1"/>
                <c:pt idx="0">
                  <c:v>Failed</c:v>
                </c:pt>
              </c:strCache>
            </c:strRef>
          </c:tx>
          <c:spPr>
            <a:solidFill>
              <a:schemeClr val="accent2"/>
            </a:solidFill>
          </c:spPr>
          <c:invertIfNegative val="0"/>
          <c:dLbls>
            <c:txPr>
              <a:bodyPr/>
              <a:lstStyle/>
              <a:p>
                <a:pPr>
                  <a:defRPr>
                    <a:solidFill>
                      <a:schemeClr val="tx1"/>
                    </a:solidFill>
                  </a:defRPr>
                </a:pPr>
                <a:endParaRPr lang="en-US"/>
              </a:p>
            </c:txPr>
            <c:dLblPos val="ctr"/>
            <c:showLegendKey val="0"/>
            <c:showVal val="1"/>
            <c:showCatName val="0"/>
            <c:showSerName val="0"/>
            <c:showPercent val="0"/>
            <c:showBubbleSize val="0"/>
            <c:showLeaderLines val="0"/>
          </c:dLbls>
          <c:cat>
            <c:numRef>
              <c:f>'Reduce Eliminate Superma'!$A$3:$A$8</c:f>
              <c:numCache>
                <c:formatCode>General</c:formatCode>
                <c:ptCount val="6"/>
                <c:pt idx="0">
                  <c:v>2010</c:v>
                </c:pt>
                <c:pt idx="1">
                  <c:v>2011</c:v>
                </c:pt>
                <c:pt idx="2">
                  <c:v>2012</c:v>
                </c:pt>
                <c:pt idx="3">
                  <c:v>2013</c:v>
                </c:pt>
                <c:pt idx="4">
                  <c:v>2014</c:v>
                </c:pt>
                <c:pt idx="5">
                  <c:v>2015</c:v>
                </c:pt>
              </c:numCache>
            </c:numRef>
          </c:cat>
          <c:val>
            <c:numRef>
              <c:f>'Reduce Eliminate Superma'!$C$3:$C$8</c:f>
              <c:numCache>
                <c:formatCode>General</c:formatCode>
                <c:ptCount val="6"/>
                <c:pt idx="0">
                  <c:v>7</c:v>
                </c:pt>
                <c:pt idx="1">
                  <c:v>4</c:v>
                </c:pt>
                <c:pt idx="2">
                  <c:v>3</c:v>
                </c:pt>
                <c:pt idx="3">
                  <c:v>4</c:v>
                </c:pt>
                <c:pt idx="4">
                  <c:v>4</c:v>
                </c:pt>
                <c:pt idx="5">
                  <c:v>4</c:v>
                </c:pt>
              </c:numCache>
            </c:numRef>
          </c:val>
        </c:ser>
        <c:dLbls>
          <c:showLegendKey val="0"/>
          <c:showVal val="0"/>
          <c:showCatName val="0"/>
          <c:showSerName val="0"/>
          <c:showPercent val="0"/>
          <c:showBubbleSize val="0"/>
        </c:dLbls>
        <c:gapWidth val="150"/>
        <c:overlap val="100"/>
        <c:axId val="104318464"/>
        <c:axId val="104320000"/>
      </c:barChart>
      <c:lineChart>
        <c:grouping val="standard"/>
        <c:varyColors val="0"/>
        <c:ser>
          <c:idx val="2"/>
          <c:order val="2"/>
          <c:tx>
            <c:strRef>
              <c:f>'Reduce Eliminate Superma'!$D$2</c:f>
              <c:strCache>
                <c:ptCount val="1"/>
                <c:pt idx="0">
                  <c:v>Average Results (%)</c:v>
                </c:pt>
              </c:strCache>
            </c:strRef>
          </c:tx>
          <c:spPr>
            <a:ln>
              <a:solidFill>
                <a:srgbClr val="A03123"/>
              </a:solidFill>
            </a:ln>
          </c:spPr>
          <c:marker>
            <c:symbol val="triangle"/>
            <c:size val="9"/>
            <c:spPr>
              <a:solidFill>
                <a:srgbClr val="A03123"/>
              </a:solidFill>
              <a:ln>
                <a:solidFill>
                  <a:schemeClr val="bg1"/>
                </a:solidFill>
              </a:ln>
            </c:spPr>
          </c:marker>
          <c:dLbls>
            <c:txPr>
              <a:bodyPr/>
              <a:lstStyle/>
              <a:p>
                <a:pPr>
                  <a:defRPr sz="1000" b="0">
                    <a:solidFill>
                      <a:schemeClr val="tx1"/>
                    </a:solidFill>
                  </a:defRPr>
                </a:pPr>
                <a:endParaRPr lang="en-US"/>
              </a:p>
            </c:txPr>
            <c:dLblPos val="t"/>
            <c:showLegendKey val="0"/>
            <c:showVal val="1"/>
            <c:showCatName val="0"/>
            <c:showSerName val="0"/>
            <c:showPercent val="0"/>
            <c:showBubbleSize val="0"/>
            <c:showLeaderLines val="0"/>
          </c:dLbls>
          <c:cat>
            <c:numRef>
              <c:f>'Reduce Eliminate Superma'!$A$3:$A$8</c:f>
              <c:numCache>
                <c:formatCode>General</c:formatCode>
                <c:ptCount val="6"/>
                <c:pt idx="0">
                  <c:v>2010</c:v>
                </c:pt>
                <c:pt idx="1">
                  <c:v>2011</c:v>
                </c:pt>
                <c:pt idx="2">
                  <c:v>2012</c:v>
                </c:pt>
                <c:pt idx="3">
                  <c:v>2013</c:v>
                </c:pt>
                <c:pt idx="4">
                  <c:v>2014</c:v>
                </c:pt>
                <c:pt idx="5">
                  <c:v>2015</c:v>
                </c:pt>
              </c:numCache>
            </c:numRef>
          </c:cat>
          <c:val>
            <c:numRef>
              <c:f>'Reduce Eliminate Superma'!$D$3:$D$8</c:f>
              <c:numCache>
                <c:formatCode>0.0%</c:formatCode>
                <c:ptCount val="6"/>
                <c:pt idx="0">
                  <c:v>0.72499999999999998</c:v>
                </c:pt>
                <c:pt idx="1">
                  <c:v>0.59299999999999997</c:v>
                </c:pt>
                <c:pt idx="2">
                  <c:v>0.67</c:v>
                </c:pt>
                <c:pt idx="3">
                  <c:v>0.72199999999999998</c:v>
                </c:pt>
                <c:pt idx="4">
                  <c:v>0.67300000000000004</c:v>
                </c:pt>
                <c:pt idx="5">
                  <c:v>0.61599999999999999</c:v>
                </c:pt>
              </c:numCache>
            </c:numRef>
          </c:val>
          <c:smooth val="0"/>
        </c:ser>
        <c:dLbls>
          <c:showLegendKey val="0"/>
          <c:showVal val="0"/>
          <c:showCatName val="0"/>
          <c:showSerName val="0"/>
          <c:showPercent val="0"/>
          <c:showBubbleSize val="0"/>
        </c:dLbls>
        <c:marker val="1"/>
        <c:smooth val="0"/>
        <c:axId val="104204928"/>
        <c:axId val="104203008"/>
      </c:lineChart>
      <c:catAx>
        <c:axId val="104318464"/>
        <c:scaling>
          <c:orientation val="minMax"/>
        </c:scaling>
        <c:delete val="0"/>
        <c:axPos val="b"/>
        <c:numFmt formatCode="General" sourceLinked="1"/>
        <c:majorTickMark val="out"/>
        <c:minorTickMark val="none"/>
        <c:tickLblPos val="nextTo"/>
        <c:txPr>
          <a:bodyPr/>
          <a:lstStyle/>
          <a:p>
            <a:pPr>
              <a:defRPr sz="1100"/>
            </a:pPr>
            <a:endParaRPr lang="en-US"/>
          </a:p>
        </c:txPr>
        <c:crossAx val="104320000"/>
        <c:crosses val="autoZero"/>
        <c:auto val="1"/>
        <c:lblAlgn val="ctr"/>
        <c:lblOffset val="100"/>
        <c:noMultiLvlLbl val="0"/>
      </c:catAx>
      <c:valAx>
        <c:axId val="104320000"/>
        <c:scaling>
          <c:orientation val="minMax"/>
          <c:max val="40"/>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100" b="0">
                <a:solidFill>
                  <a:schemeClr val="tx1"/>
                </a:solidFill>
              </a:defRPr>
            </a:pPr>
            <a:endParaRPr lang="en-US"/>
          </a:p>
        </c:txPr>
        <c:crossAx val="104318464"/>
        <c:crosses val="autoZero"/>
        <c:crossBetween val="between"/>
      </c:valAx>
      <c:valAx>
        <c:axId val="104203008"/>
        <c:scaling>
          <c:orientation val="minMax"/>
        </c:scaling>
        <c:delete val="0"/>
        <c:axPos val="r"/>
        <c:title>
          <c:tx>
            <c:rich>
              <a:bodyPr rot="5400000" vert="horz"/>
              <a:lstStyle/>
              <a:p>
                <a:pPr>
                  <a:defRPr sz="1100" b="0"/>
                </a:pPr>
                <a:r>
                  <a:rPr lang="en-US" sz="1100" b="0" dirty="0" smtClean="0"/>
                  <a:t>Average Results (%)</a:t>
                </a:r>
                <a:endParaRPr lang="en-US" sz="1100" b="0" dirty="0"/>
              </a:p>
            </c:rich>
          </c:tx>
          <c:layout>
            <c:manualLayout>
              <c:xMode val="edge"/>
              <c:yMode val="edge"/>
              <c:x val="0.97095432405339177"/>
              <c:y val="0.2877866504861778"/>
            </c:manualLayout>
          </c:layout>
          <c:overlay val="0"/>
        </c:title>
        <c:numFmt formatCode="0.0%" sourceLinked="1"/>
        <c:majorTickMark val="out"/>
        <c:minorTickMark val="none"/>
        <c:tickLblPos val="nextTo"/>
        <c:txPr>
          <a:bodyPr/>
          <a:lstStyle/>
          <a:p>
            <a:pPr>
              <a:defRPr sz="1100" b="0">
                <a:solidFill>
                  <a:schemeClr val="tx1"/>
                </a:solidFill>
              </a:defRPr>
            </a:pPr>
            <a:endParaRPr lang="en-US"/>
          </a:p>
        </c:txPr>
        <c:crossAx val="104204928"/>
        <c:crosses val="max"/>
        <c:crossBetween val="between"/>
        <c:majorUnit val="0.1"/>
      </c:valAx>
      <c:catAx>
        <c:axId val="104204928"/>
        <c:scaling>
          <c:orientation val="minMax"/>
        </c:scaling>
        <c:delete val="1"/>
        <c:axPos val="b"/>
        <c:numFmt formatCode="General" sourceLinked="1"/>
        <c:majorTickMark val="out"/>
        <c:minorTickMark val="none"/>
        <c:tickLblPos val="nextTo"/>
        <c:crossAx val="104203008"/>
        <c:crosses val="autoZero"/>
        <c:auto val="1"/>
        <c:lblAlgn val="ctr"/>
        <c:lblOffset val="100"/>
        <c:noMultiLvlLbl val="0"/>
      </c:catAx>
    </c:plotArea>
    <c:legend>
      <c:legendPos val="b"/>
      <c:overlay val="0"/>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'Political Contributions Lobbyin'!$B$2</c:f>
              <c:strCache>
                <c:ptCount val="1"/>
                <c:pt idx="0">
                  <c:v>Passed</c:v>
                </c:pt>
              </c:strCache>
            </c:strRef>
          </c:tx>
          <c:spPr>
            <a:solidFill>
              <a:schemeClr val="accent1">
                <a:lumMod val="75000"/>
              </a:schemeClr>
            </a:solidFill>
          </c:spPr>
          <c:invertIfNegative val="0"/>
          <c:dLbls>
            <c:dLbl>
              <c:idx val="0"/>
              <c:delete val="1"/>
            </c:dLbl>
            <c:dLbl>
              <c:idx val="1"/>
              <c:delete val="1"/>
            </c:dLbl>
            <c:dLbl>
              <c:idx val="2"/>
              <c:delete val="1"/>
            </c:dLbl>
            <c:dLbl>
              <c:idx val="5"/>
              <c:delete val="1"/>
            </c:dLbl>
            <c:txPr>
              <a:bodyPr/>
              <a:lstStyle/>
              <a:p>
                <a:pPr>
                  <a:defRPr>
                    <a:solidFill>
                      <a:schemeClr val="tx1"/>
                    </a:solidFill>
                  </a:defRPr>
                </a:pPr>
                <a:endParaRPr lang="en-US"/>
              </a:p>
            </c:txPr>
            <c:dLblPos val="inBase"/>
            <c:showLegendKey val="0"/>
            <c:showVal val="1"/>
            <c:showCatName val="0"/>
            <c:showSerName val="0"/>
            <c:showPercent val="0"/>
            <c:showBubbleSize val="0"/>
            <c:showLeaderLines val="0"/>
          </c:dLbls>
          <c:cat>
            <c:numRef>
              <c:f>'Political Contributions Lobbyin'!$A$3:$A$8</c:f>
              <c:numCache>
                <c:formatCode>General</c:formatCode>
                <c:ptCount val="6"/>
                <c:pt idx="0">
                  <c:v>2010</c:v>
                </c:pt>
                <c:pt idx="1">
                  <c:v>2011</c:v>
                </c:pt>
                <c:pt idx="2">
                  <c:v>2012</c:v>
                </c:pt>
                <c:pt idx="3">
                  <c:v>2013</c:v>
                </c:pt>
                <c:pt idx="4">
                  <c:v>2014</c:v>
                </c:pt>
                <c:pt idx="5">
                  <c:v>2015</c:v>
                </c:pt>
              </c:numCache>
            </c:numRef>
          </c:cat>
          <c:val>
            <c:numRef>
              <c:f>'Political Contributions Lobbyin'!$B$3:$B$8</c:f>
              <c:numCache>
                <c:formatCode>General</c:formatCode>
                <c:ptCount val="6"/>
                <c:pt idx="0">
                  <c:v>0</c:v>
                </c:pt>
                <c:pt idx="1">
                  <c:v>0</c:v>
                </c:pt>
                <c:pt idx="2">
                  <c:v>0</c:v>
                </c:pt>
                <c:pt idx="3">
                  <c:v>2</c:v>
                </c:pt>
                <c:pt idx="4">
                  <c:v>1</c:v>
                </c:pt>
                <c:pt idx="5">
                  <c:v>0</c:v>
                </c:pt>
              </c:numCache>
            </c:numRef>
          </c:val>
        </c:ser>
        <c:ser>
          <c:idx val="1"/>
          <c:order val="1"/>
          <c:tx>
            <c:strRef>
              <c:f>'Political Contributions Lobbyin'!$C$2</c:f>
              <c:strCache>
                <c:ptCount val="1"/>
                <c:pt idx="0">
                  <c:v>Failed</c:v>
                </c:pt>
              </c:strCache>
            </c:strRef>
          </c:tx>
          <c:spPr>
            <a:solidFill>
              <a:schemeClr val="accent2"/>
            </a:solidFill>
          </c:spPr>
          <c:invertIfNegative val="0"/>
          <c:dLbls>
            <c:txPr>
              <a:bodyPr/>
              <a:lstStyle/>
              <a:p>
                <a:pPr>
                  <a:defRPr>
                    <a:solidFill>
                      <a:schemeClr val="tx1"/>
                    </a:solidFill>
                  </a:defRPr>
                </a:pPr>
                <a:endParaRPr lang="en-US"/>
              </a:p>
            </c:txPr>
            <c:dLblPos val="ctr"/>
            <c:showLegendKey val="0"/>
            <c:showVal val="1"/>
            <c:showCatName val="0"/>
            <c:showSerName val="0"/>
            <c:showPercent val="0"/>
            <c:showBubbleSize val="0"/>
            <c:showLeaderLines val="0"/>
          </c:dLbls>
          <c:cat>
            <c:numRef>
              <c:f>'Political Contributions Lobbyin'!$A$3:$A$8</c:f>
              <c:numCache>
                <c:formatCode>General</c:formatCode>
                <c:ptCount val="6"/>
                <c:pt idx="0">
                  <c:v>2010</c:v>
                </c:pt>
                <c:pt idx="1">
                  <c:v>2011</c:v>
                </c:pt>
                <c:pt idx="2">
                  <c:v>2012</c:v>
                </c:pt>
                <c:pt idx="3">
                  <c:v>2013</c:v>
                </c:pt>
                <c:pt idx="4">
                  <c:v>2014</c:v>
                </c:pt>
                <c:pt idx="5">
                  <c:v>2015</c:v>
                </c:pt>
              </c:numCache>
            </c:numRef>
          </c:cat>
          <c:val>
            <c:numRef>
              <c:f>'Political Contributions Lobbyin'!$C$3:$C$8</c:f>
              <c:numCache>
                <c:formatCode>General</c:formatCode>
                <c:ptCount val="6"/>
                <c:pt idx="0">
                  <c:v>33</c:v>
                </c:pt>
                <c:pt idx="1">
                  <c:v>49</c:v>
                </c:pt>
                <c:pt idx="2">
                  <c:v>70</c:v>
                </c:pt>
                <c:pt idx="3">
                  <c:v>74</c:v>
                </c:pt>
                <c:pt idx="4">
                  <c:v>82</c:v>
                </c:pt>
                <c:pt idx="5">
                  <c:v>57</c:v>
                </c:pt>
              </c:numCache>
            </c:numRef>
          </c:val>
        </c:ser>
        <c:dLbls>
          <c:showLegendKey val="0"/>
          <c:showVal val="0"/>
          <c:showCatName val="0"/>
          <c:showSerName val="0"/>
          <c:showPercent val="0"/>
          <c:showBubbleSize val="0"/>
        </c:dLbls>
        <c:gapWidth val="150"/>
        <c:overlap val="100"/>
        <c:axId val="104337408"/>
        <c:axId val="104338944"/>
      </c:barChart>
      <c:lineChart>
        <c:grouping val="standard"/>
        <c:varyColors val="0"/>
        <c:ser>
          <c:idx val="2"/>
          <c:order val="2"/>
          <c:tx>
            <c:strRef>
              <c:f>'Political Contributions Lobbyin'!$D$2</c:f>
              <c:strCache>
                <c:ptCount val="1"/>
                <c:pt idx="0">
                  <c:v>Average Results (%)</c:v>
                </c:pt>
              </c:strCache>
            </c:strRef>
          </c:tx>
          <c:spPr>
            <a:ln>
              <a:solidFill>
                <a:srgbClr val="A03123"/>
              </a:solidFill>
            </a:ln>
          </c:spPr>
          <c:marker>
            <c:symbol val="triangle"/>
            <c:size val="9"/>
            <c:spPr>
              <a:solidFill>
                <a:srgbClr val="A03123"/>
              </a:solidFill>
              <a:ln>
                <a:solidFill>
                  <a:schemeClr val="bg1"/>
                </a:solidFill>
              </a:ln>
            </c:spPr>
          </c:marker>
          <c:dLbls>
            <c:txPr>
              <a:bodyPr/>
              <a:lstStyle/>
              <a:p>
                <a:pPr>
                  <a:defRPr sz="1000" b="0">
                    <a:solidFill>
                      <a:schemeClr val="tx1"/>
                    </a:solidFill>
                  </a:defRPr>
                </a:pPr>
                <a:endParaRPr lang="en-US"/>
              </a:p>
            </c:txPr>
            <c:dLblPos val="t"/>
            <c:showLegendKey val="0"/>
            <c:showVal val="1"/>
            <c:showCatName val="0"/>
            <c:showSerName val="0"/>
            <c:showPercent val="0"/>
            <c:showBubbleSize val="0"/>
            <c:showLeaderLines val="0"/>
          </c:dLbls>
          <c:cat>
            <c:numRef>
              <c:f>'Political Contributions Lobbyin'!$A$3:$A$8</c:f>
              <c:numCache>
                <c:formatCode>General</c:formatCode>
                <c:ptCount val="6"/>
                <c:pt idx="0">
                  <c:v>2010</c:v>
                </c:pt>
                <c:pt idx="1">
                  <c:v>2011</c:v>
                </c:pt>
                <c:pt idx="2">
                  <c:v>2012</c:v>
                </c:pt>
                <c:pt idx="3">
                  <c:v>2013</c:v>
                </c:pt>
                <c:pt idx="4">
                  <c:v>2014</c:v>
                </c:pt>
                <c:pt idx="5">
                  <c:v>2015</c:v>
                </c:pt>
              </c:numCache>
            </c:numRef>
          </c:cat>
          <c:val>
            <c:numRef>
              <c:f>'Political Contributions Lobbyin'!$D$3:$D$8</c:f>
              <c:numCache>
                <c:formatCode>0.0%</c:formatCode>
                <c:ptCount val="6"/>
                <c:pt idx="0">
                  <c:v>0.27800000000000002</c:v>
                </c:pt>
                <c:pt idx="1">
                  <c:v>0.29099999999999998</c:v>
                </c:pt>
                <c:pt idx="2">
                  <c:v>0.219</c:v>
                </c:pt>
                <c:pt idx="3">
                  <c:v>0.27800000000000002</c:v>
                </c:pt>
                <c:pt idx="4">
                  <c:v>0.28199999999999997</c:v>
                </c:pt>
                <c:pt idx="5">
                  <c:v>0.29399999999999998</c:v>
                </c:pt>
              </c:numCache>
            </c:numRef>
          </c:val>
          <c:smooth val="0"/>
        </c:ser>
        <c:dLbls>
          <c:showLegendKey val="0"/>
          <c:showVal val="0"/>
          <c:showCatName val="0"/>
          <c:showSerName val="0"/>
          <c:showPercent val="0"/>
          <c:showBubbleSize val="0"/>
        </c:dLbls>
        <c:marker val="1"/>
        <c:smooth val="0"/>
        <c:axId val="104342656"/>
        <c:axId val="104340480"/>
      </c:lineChart>
      <c:catAx>
        <c:axId val="104337408"/>
        <c:scaling>
          <c:orientation val="minMax"/>
        </c:scaling>
        <c:delete val="0"/>
        <c:axPos val="b"/>
        <c:numFmt formatCode="General" sourceLinked="1"/>
        <c:majorTickMark val="out"/>
        <c:minorTickMark val="none"/>
        <c:tickLblPos val="nextTo"/>
        <c:txPr>
          <a:bodyPr/>
          <a:lstStyle/>
          <a:p>
            <a:pPr>
              <a:defRPr sz="1100"/>
            </a:pPr>
            <a:endParaRPr lang="en-US"/>
          </a:p>
        </c:txPr>
        <c:crossAx val="104338944"/>
        <c:crosses val="autoZero"/>
        <c:auto val="1"/>
        <c:lblAlgn val="ctr"/>
        <c:lblOffset val="100"/>
        <c:noMultiLvlLbl val="0"/>
      </c:catAx>
      <c:valAx>
        <c:axId val="104338944"/>
        <c:scaling>
          <c:orientation val="minMax"/>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100" b="0">
                <a:solidFill>
                  <a:schemeClr val="tx1"/>
                </a:solidFill>
              </a:defRPr>
            </a:pPr>
            <a:endParaRPr lang="en-US"/>
          </a:p>
        </c:txPr>
        <c:crossAx val="104337408"/>
        <c:crosses val="autoZero"/>
        <c:crossBetween val="between"/>
      </c:valAx>
      <c:valAx>
        <c:axId val="104340480"/>
        <c:scaling>
          <c:orientation val="minMax"/>
        </c:scaling>
        <c:delete val="0"/>
        <c:axPos val="r"/>
        <c:title>
          <c:tx>
            <c:rich>
              <a:bodyPr rot="5400000" vert="horz"/>
              <a:lstStyle/>
              <a:p>
                <a:pPr>
                  <a:defRPr sz="1100" b="0"/>
                </a:pPr>
                <a:r>
                  <a:rPr lang="en-US" sz="1100" b="0" dirty="0" smtClean="0"/>
                  <a:t>Average Results (%)</a:t>
                </a:r>
                <a:endParaRPr lang="en-US" sz="1100" b="0" dirty="0"/>
              </a:p>
            </c:rich>
          </c:tx>
          <c:layout>
            <c:manualLayout>
              <c:xMode val="edge"/>
              <c:yMode val="edge"/>
              <c:x val="0.97095432405339177"/>
              <c:y val="0.2877866504861778"/>
            </c:manualLayout>
          </c:layout>
          <c:overlay val="0"/>
        </c:title>
        <c:numFmt formatCode="0.0%" sourceLinked="1"/>
        <c:majorTickMark val="out"/>
        <c:minorTickMark val="none"/>
        <c:tickLblPos val="nextTo"/>
        <c:txPr>
          <a:bodyPr/>
          <a:lstStyle/>
          <a:p>
            <a:pPr>
              <a:defRPr sz="1100" b="0">
                <a:solidFill>
                  <a:schemeClr val="tx1"/>
                </a:solidFill>
              </a:defRPr>
            </a:pPr>
            <a:endParaRPr lang="en-US"/>
          </a:p>
        </c:txPr>
        <c:crossAx val="104342656"/>
        <c:crosses val="max"/>
        <c:crossBetween val="between"/>
      </c:valAx>
      <c:catAx>
        <c:axId val="104342656"/>
        <c:scaling>
          <c:orientation val="minMax"/>
        </c:scaling>
        <c:delete val="1"/>
        <c:axPos val="b"/>
        <c:numFmt formatCode="General" sourceLinked="1"/>
        <c:majorTickMark val="out"/>
        <c:minorTickMark val="none"/>
        <c:tickLblPos val="nextTo"/>
        <c:crossAx val="104340480"/>
        <c:crosses val="autoZero"/>
        <c:auto val="1"/>
        <c:lblAlgn val="ctr"/>
        <c:lblOffset val="100"/>
        <c:noMultiLvlLbl val="0"/>
      </c:catAx>
    </c:plotArea>
    <c:legend>
      <c:legendPos val="b"/>
      <c:overlay val="0"/>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solidFill>
              </a:defRPr>
            </a:pPr>
            <a:r>
              <a:rPr lang="en-US" sz="1200" dirty="0">
                <a:solidFill>
                  <a:schemeClr val="tx2"/>
                </a:solidFill>
              </a:rPr>
              <a:t>2015 – Shareholder Proposals </a:t>
            </a:r>
            <a:r>
              <a:rPr lang="en-US" sz="1200" dirty="0" smtClean="0">
                <a:solidFill>
                  <a:schemeClr val="tx2"/>
                </a:solidFill>
              </a:rPr>
              <a:t/>
            </a:r>
            <a:br>
              <a:rPr lang="en-US" sz="1200" dirty="0" smtClean="0">
                <a:solidFill>
                  <a:schemeClr val="tx2"/>
                </a:solidFill>
              </a:rPr>
            </a:br>
            <a:r>
              <a:rPr lang="en-US" sz="1200" dirty="0" smtClean="0">
                <a:solidFill>
                  <a:schemeClr val="tx2"/>
                </a:solidFill>
              </a:rPr>
              <a:t>by Type </a:t>
            </a:r>
            <a:r>
              <a:rPr lang="en-US" sz="1200" dirty="0">
                <a:solidFill>
                  <a:schemeClr val="tx2"/>
                </a:solidFill>
              </a:rPr>
              <a:t>– Russell 3000</a:t>
            </a:r>
          </a:p>
        </c:rich>
      </c:tx>
      <c:layout/>
      <c:overlay val="0"/>
    </c:title>
    <c:autoTitleDeleted val="0"/>
    <c:plotArea>
      <c:layout>
        <c:manualLayout>
          <c:layoutTarget val="inner"/>
          <c:xMode val="edge"/>
          <c:yMode val="edge"/>
          <c:x val="0.15184775769119574"/>
          <c:y val="0.26451208391850428"/>
          <c:w val="0.45485280570253611"/>
          <c:h val="0.78814373063735965"/>
        </c:manualLayout>
      </c:layout>
      <c:pieChart>
        <c:varyColors val="1"/>
        <c:ser>
          <c:idx val="0"/>
          <c:order val="0"/>
          <c:tx>
            <c:strRef>
              <c:f>Sheet1!$B$1</c:f>
              <c:strCache>
                <c:ptCount val="1"/>
                <c:pt idx="0">
                  <c:v>Column1</c:v>
                </c:pt>
              </c:strCache>
            </c:strRef>
          </c:tx>
          <c:dPt>
            <c:idx val="1"/>
            <c:bubble3D val="0"/>
            <c:spPr>
              <a:solidFill>
                <a:schemeClr val="accent2"/>
              </a:solidFill>
            </c:spPr>
          </c:dPt>
          <c:dPt>
            <c:idx val="4"/>
            <c:bubble3D val="0"/>
            <c:spPr>
              <a:solidFill>
                <a:schemeClr val="bg2"/>
              </a:solidFill>
            </c:spPr>
          </c:dPt>
          <c:dLbls>
            <c:dLbl>
              <c:idx val="0"/>
              <c:spPr/>
              <c:txPr>
                <a:bodyPr/>
                <a:lstStyle/>
                <a:p>
                  <a:pPr>
                    <a:defRPr sz="1100" b="1">
                      <a:solidFill>
                        <a:schemeClr val="bg1"/>
                      </a:solidFill>
                    </a:defRPr>
                  </a:pPr>
                  <a:endParaRPr lang="en-US"/>
                </a:p>
              </c:txPr>
              <c:dLblPos val="bestFit"/>
              <c:showLegendKey val="0"/>
              <c:showVal val="1"/>
              <c:showCatName val="0"/>
              <c:showSerName val="0"/>
              <c:showPercent val="0"/>
              <c:showBubbleSize val="0"/>
            </c:dLbl>
            <c:txPr>
              <a:bodyPr/>
              <a:lstStyle/>
              <a:p>
                <a:pPr>
                  <a:defRPr sz="1100" b="1"/>
                </a:pPr>
                <a:endParaRPr lang="en-US"/>
              </a:p>
            </c:txPr>
            <c:dLblPos val="bestFit"/>
            <c:showLegendKey val="0"/>
            <c:showVal val="1"/>
            <c:showCatName val="0"/>
            <c:showSerName val="0"/>
            <c:showPercent val="0"/>
            <c:showBubbleSize val="0"/>
            <c:showLeaderLines val="0"/>
          </c:dLbls>
          <c:cat>
            <c:strRef>
              <c:f>Sheet1!$A$2:$A$6</c:f>
              <c:strCache>
                <c:ptCount val="5"/>
                <c:pt idx="0">
                  <c:v>Proxy Access</c:v>
                </c:pt>
                <c:pt idx="1">
                  <c:v>Other Governance</c:v>
                </c:pt>
                <c:pt idx="2">
                  <c:v>Social and Environmental Policy</c:v>
                </c:pt>
                <c:pt idx="3">
                  <c:v>Executive Compensation</c:v>
                </c:pt>
                <c:pt idx="4">
                  <c:v>Other</c:v>
                </c:pt>
              </c:strCache>
            </c:strRef>
          </c:cat>
          <c:val>
            <c:numRef>
              <c:f>Sheet1!$B$2:$B$6</c:f>
              <c:numCache>
                <c:formatCode>0%</c:formatCode>
                <c:ptCount val="5"/>
                <c:pt idx="0">
                  <c:v>0.15298507462686567</c:v>
                </c:pt>
                <c:pt idx="1">
                  <c:v>0.328358208955224</c:v>
                </c:pt>
                <c:pt idx="2">
                  <c:v>0.35074626865671643</c:v>
                </c:pt>
                <c:pt idx="3">
                  <c:v>0.13992537313432835</c:v>
                </c:pt>
                <c:pt idx="4">
                  <c:v>2.7985074626865673E-2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2822791930658617"/>
          <c:y val="0.17297345748323784"/>
          <c:w val="0.31639215839331813"/>
          <c:h val="0.78652575634057853"/>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solidFill>
              </a:defRPr>
            </a:pPr>
            <a:r>
              <a:rPr lang="en-US" sz="1200" dirty="0">
                <a:solidFill>
                  <a:schemeClr val="tx2"/>
                </a:solidFill>
              </a:rPr>
              <a:t>2014 – Shareholder Proposals </a:t>
            </a:r>
            <a:r>
              <a:rPr lang="en-US" sz="1200" dirty="0" smtClean="0">
                <a:solidFill>
                  <a:schemeClr val="tx2"/>
                </a:solidFill>
              </a:rPr>
              <a:t/>
            </a:r>
            <a:br>
              <a:rPr lang="en-US" sz="1200" dirty="0" smtClean="0">
                <a:solidFill>
                  <a:schemeClr val="tx2"/>
                </a:solidFill>
              </a:rPr>
            </a:br>
            <a:r>
              <a:rPr lang="en-US" sz="1200" dirty="0" smtClean="0">
                <a:solidFill>
                  <a:schemeClr val="tx2"/>
                </a:solidFill>
              </a:rPr>
              <a:t>by Type – Russell </a:t>
            </a:r>
            <a:r>
              <a:rPr lang="en-US" sz="1200" dirty="0">
                <a:solidFill>
                  <a:schemeClr val="tx2"/>
                </a:solidFill>
              </a:rPr>
              <a:t>3000</a:t>
            </a:r>
          </a:p>
        </c:rich>
      </c:tx>
      <c:layout/>
      <c:overlay val="0"/>
    </c:title>
    <c:autoTitleDeleted val="0"/>
    <c:plotArea>
      <c:layout>
        <c:manualLayout>
          <c:layoutTarget val="inner"/>
          <c:xMode val="edge"/>
          <c:yMode val="edge"/>
          <c:x val="0.14371729133858269"/>
          <c:y val="0.36460091764376068"/>
          <c:w val="0.50490809448818896"/>
          <c:h val="0.57675933769157994"/>
        </c:manualLayout>
      </c:layout>
      <c:pieChart>
        <c:varyColors val="1"/>
        <c:ser>
          <c:idx val="0"/>
          <c:order val="0"/>
          <c:tx>
            <c:strRef>
              <c:f>Sheet1!$B$1</c:f>
              <c:strCache>
                <c:ptCount val="1"/>
                <c:pt idx="0">
                  <c:v>Column1</c:v>
                </c:pt>
              </c:strCache>
            </c:strRef>
          </c:tx>
          <c:dLbls>
            <c:dLbl>
              <c:idx val="0"/>
              <c:spPr/>
              <c:txPr>
                <a:bodyPr/>
                <a:lstStyle/>
                <a:p>
                  <a:pPr>
                    <a:defRPr sz="1100" b="1">
                      <a:solidFill>
                        <a:schemeClr val="bg1"/>
                      </a:solidFill>
                    </a:defRPr>
                  </a:pPr>
                  <a:endParaRPr lang="en-US"/>
                </a:p>
              </c:txPr>
              <c:dLblPos val="bestFit"/>
              <c:showLegendKey val="0"/>
              <c:showVal val="1"/>
              <c:showCatName val="0"/>
              <c:showSerName val="0"/>
              <c:showPercent val="0"/>
              <c:showBubbleSize val="0"/>
            </c:dLbl>
            <c:txPr>
              <a:bodyPr/>
              <a:lstStyle/>
              <a:p>
                <a:pPr>
                  <a:defRPr sz="1100" b="1"/>
                </a:pPr>
                <a:endParaRPr lang="en-US"/>
              </a:p>
            </c:txPr>
            <c:dLblPos val="bestFit"/>
            <c:showLegendKey val="0"/>
            <c:showVal val="1"/>
            <c:showCatName val="0"/>
            <c:showSerName val="0"/>
            <c:showPercent val="0"/>
            <c:showBubbleSize val="0"/>
            <c:showLeaderLines val="0"/>
          </c:dLbls>
          <c:cat>
            <c:strRef>
              <c:f>Sheet1!$A$2:$A$5</c:f>
              <c:strCache>
                <c:ptCount val="4"/>
                <c:pt idx="0">
                  <c:v>Corporate Governance</c:v>
                </c:pt>
                <c:pt idx="1">
                  <c:v>Social and Environmental Policy</c:v>
                </c:pt>
                <c:pt idx="2">
                  <c:v>Executive Compensation</c:v>
                </c:pt>
                <c:pt idx="3">
                  <c:v>Other</c:v>
                </c:pt>
              </c:strCache>
            </c:strRef>
          </c:cat>
          <c:val>
            <c:numRef>
              <c:f>Sheet1!$B$2:$B$5</c:f>
              <c:numCache>
                <c:formatCode>0.0%</c:formatCode>
                <c:ptCount val="4"/>
                <c:pt idx="0">
                  <c:v>0.38696808510638298</c:v>
                </c:pt>
                <c:pt idx="1">
                  <c:v>0.38297872340425532</c:v>
                </c:pt>
                <c:pt idx="2">
                  <c:v>0.14361702127659576</c:v>
                </c:pt>
                <c:pt idx="3">
                  <c:v>8.6436170212765964E-2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372888188976374"/>
          <c:y val="0.2292353669035179"/>
          <c:w val="0.35209121259842519"/>
          <c:h val="0.72257149789614294"/>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solidFill>
              </a:defRPr>
            </a:pPr>
            <a:r>
              <a:rPr lang="en-US" sz="1200">
                <a:solidFill>
                  <a:schemeClr val="tx2"/>
                </a:solidFill>
              </a:rPr>
              <a:t>2015 – Shareholder Corporate Governance Proposals – Russell 3000</a:t>
            </a:r>
          </a:p>
        </c:rich>
      </c:tx>
      <c:layout/>
      <c:overlay val="1"/>
    </c:title>
    <c:autoTitleDeleted val="0"/>
    <c:plotArea>
      <c:layout>
        <c:manualLayout>
          <c:layoutTarget val="inner"/>
          <c:xMode val="edge"/>
          <c:yMode val="edge"/>
          <c:x val="9.3745004351243097E-2"/>
          <c:y val="0.15297947257188346"/>
          <c:w val="0.87188340772255557"/>
          <c:h val="0.65245850077001044"/>
        </c:manualLayout>
      </c:layout>
      <c:barChart>
        <c:barDir val="col"/>
        <c:grouping val="clustered"/>
        <c:varyColors val="0"/>
        <c:ser>
          <c:idx val="0"/>
          <c:order val="0"/>
          <c:tx>
            <c:strRef>
              <c:f>Sheet1!$B$1</c:f>
              <c:strCache>
                <c:ptCount val="1"/>
                <c:pt idx="0">
                  <c:v>Percentage of Type of Proposal</c:v>
                </c:pt>
              </c:strCache>
            </c:strRef>
          </c:tx>
          <c:spPr>
            <a:solidFill>
              <a:schemeClr val="accent2"/>
            </a:solidFill>
          </c:spPr>
          <c:invertIfNegative val="0"/>
          <c:dLbls>
            <c:dLbl>
              <c:idx val="0"/>
              <c:layout>
                <c:manualLayout>
                  <c:x val="0"/>
                  <c:y val="4.928900300959747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7"/>
                <c:pt idx="0">
                  <c:v>Proxy Access</c:v>
                </c:pt>
                <c:pt idx="1">
                  <c:v>Require Indep. Chairman</c:v>
                </c:pt>
                <c:pt idx="2">
                  <c:v>Written Consent</c:v>
                </c:pt>
                <c:pt idx="3">
                  <c:v>Special Meetings</c:v>
                </c:pt>
                <c:pt idx="4">
                  <c:v>Majority Voting</c:v>
                </c:pt>
                <c:pt idx="5">
                  <c:v>Declassify Board</c:v>
                </c:pt>
                <c:pt idx="6">
                  <c:v>Eliminate Supermajority Vote</c:v>
                </c:pt>
              </c:strCache>
            </c:strRef>
          </c:cat>
          <c:val>
            <c:numRef>
              <c:f>Sheet1!$B$2:$B$8</c:f>
              <c:numCache>
                <c:formatCode>0%</c:formatCode>
                <c:ptCount val="7"/>
                <c:pt idx="0">
                  <c:v>0.36</c:v>
                </c:pt>
                <c:pt idx="1">
                  <c:v>0.26</c:v>
                </c:pt>
                <c:pt idx="2">
                  <c:v>0.15</c:v>
                </c:pt>
                <c:pt idx="3">
                  <c:v>0.08</c:v>
                </c:pt>
                <c:pt idx="4">
                  <c:v>0.05</c:v>
                </c:pt>
                <c:pt idx="5">
                  <c:v>0.05</c:v>
                </c:pt>
                <c:pt idx="6">
                  <c:v>0.05</c:v>
                </c:pt>
              </c:numCache>
            </c:numRef>
          </c:val>
        </c:ser>
        <c:dLbls>
          <c:showLegendKey val="0"/>
          <c:showVal val="0"/>
          <c:showCatName val="0"/>
          <c:showSerName val="0"/>
          <c:showPercent val="0"/>
          <c:showBubbleSize val="0"/>
        </c:dLbls>
        <c:gapWidth val="150"/>
        <c:axId val="22135168"/>
        <c:axId val="22136704"/>
      </c:barChart>
      <c:lineChart>
        <c:grouping val="standard"/>
        <c:varyColors val="0"/>
        <c:ser>
          <c:idx val="1"/>
          <c:order val="1"/>
          <c:tx>
            <c:strRef>
              <c:f>Sheet1!$C$1</c:f>
              <c:strCache>
                <c:ptCount val="1"/>
                <c:pt idx="0">
                  <c:v>Percentage of Proposals Passed</c:v>
                </c:pt>
              </c:strCache>
            </c:strRef>
          </c:tx>
          <c:spPr>
            <a:ln w="19050">
              <a:solidFill>
                <a:schemeClr val="tx1"/>
              </a:solidFill>
            </a:ln>
          </c:spPr>
          <c:marker>
            <c:spPr>
              <a:solidFill>
                <a:schemeClr val="tx1"/>
              </a:solidFill>
              <a:ln>
                <a:solidFill>
                  <a:schemeClr val="tx1"/>
                </a:solidFill>
              </a:ln>
            </c:spPr>
          </c:marker>
          <c:dLbls>
            <c:dLbl>
              <c:idx val="0"/>
              <c:layout>
                <c:manualLayout>
                  <c:x val="-2.5690011779893933E-2"/>
                  <c:y val="-4.99668741973779E-2"/>
                </c:manualLayout>
              </c:layout>
              <c:showLegendKey val="0"/>
              <c:showVal val="1"/>
              <c:showCatName val="0"/>
              <c:showSerName val="0"/>
              <c:showPercent val="0"/>
              <c:showBubbleSize val="0"/>
            </c:dLbl>
            <c:dLbl>
              <c:idx val="1"/>
              <c:layout>
                <c:manualLayout>
                  <c:x val="-8.950213906588662E-3"/>
                  <c:y val="-3.0499431797987135E-2"/>
                </c:manualLayout>
              </c:layout>
              <c:showLegendKey val="0"/>
              <c:showVal val="1"/>
              <c:showCatName val="0"/>
              <c:showSerName val="0"/>
              <c:showPercent val="0"/>
              <c:showBubbleSize val="0"/>
            </c:dLbl>
            <c:dLbl>
              <c:idx val="2"/>
              <c:layout>
                <c:manualLayout>
                  <c:x val="0"/>
                  <c:y val="9.1498295393961405E-3"/>
                </c:manualLayout>
              </c:layout>
              <c:showLegendKey val="0"/>
              <c:showVal val="1"/>
              <c:showCatName val="0"/>
              <c:showSerName val="0"/>
              <c:showPercent val="0"/>
              <c:showBubbleSize val="0"/>
            </c:dLbl>
            <c:dLbl>
              <c:idx val="3"/>
              <c:layout>
                <c:manualLayout>
                  <c:x val="-3.6861961038849686E-2"/>
                  <c:y val="-3.011542714094003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7"/>
                <c:pt idx="0">
                  <c:v>Proxy Access</c:v>
                </c:pt>
                <c:pt idx="1">
                  <c:v>Require Indep. Chairman</c:v>
                </c:pt>
                <c:pt idx="2">
                  <c:v>Written Consent</c:v>
                </c:pt>
                <c:pt idx="3">
                  <c:v>Special Meetings</c:v>
                </c:pt>
                <c:pt idx="4">
                  <c:v>Majority Voting</c:v>
                </c:pt>
                <c:pt idx="5">
                  <c:v>Declassify Board</c:v>
                </c:pt>
                <c:pt idx="6">
                  <c:v>Eliminate Supermajority Vote</c:v>
                </c:pt>
              </c:strCache>
            </c:strRef>
          </c:cat>
          <c:val>
            <c:numRef>
              <c:f>Sheet1!$C$2:$C$8</c:f>
              <c:numCache>
                <c:formatCode>0%</c:formatCode>
                <c:ptCount val="7"/>
                <c:pt idx="0">
                  <c:v>0.56499999999999995</c:v>
                </c:pt>
                <c:pt idx="1">
                  <c:v>3.2000000000000001E-2</c:v>
                </c:pt>
                <c:pt idx="2">
                  <c:v>5.6000000000000001E-2</c:v>
                </c:pt>
                <c:pt idx="3">
                  <c:v>0.19</c:v>
                </c:pt>
                <c:pt idx="4">
                  <c:v>0.73</c:v>
                </c:pt>
                <c:pt idx="5">
                  <c:v>1</c:v>
                </c:pt>
                <c:pt idx="6">
                  <c:v>0.67</c:v>
                </c:pt>
              </c:numCache>
            </c:numRef>
          </c:val>
          <c:smooth val="0"/>
        </c:ser>
        <c:dLbls>
          <c:showLegendKey val="0"/>
          <c:showVal val="0"/>
          <c:showCatName val="0"/>
          <c:showSerName val="0"/>
          <c:showPercent val="0"/>
          <c:showBubbleSize val="0"/>
        </c:dLbls>
        <c:marker val="1"/>
        <c:smooth val="0"/>
        <c:axId val="22135168"/>
        <c:axId val="22136704"/>
      </c:lineChart>
      <c:catAx>
        <c:axId val="22135168"/>
        <c:scaling>
          <c:orientation val="minMax"/>
        </c:scaling>
        <c:delete val="0"/>
        <c:axPos val="b"/>
        <c:majorTickMark val="out"/>
        <c:minorTickMark val="none"/>
        <c:tickLblPos val="nextTo"/>
        <c:crossAx val="22136704"/>
        <c:crosses val="autoZero"/>
        <c:auto val="1"/>
        <c:lblAlgn val="ctr"/>
        <c:lblOffset val="100"/>
        <c:noMultiLvlLbl val="0"/>
      </c:catAx>
      <c:valAx>
        <c:axId val="22136704"/>
        <c:scaling>
          <c:orientation val="minMax"/>
          <c:max val="1"/>
        </c:scaling>
        <c:delete val="0"/>
        <c:axPos val="l"/>
        <c:majorGridlines>
          <c:spPr>
            <a:ln w="6350">
              <a:solidFill>
                <a:schemeClr val="accent4"/>
              </a:solidFill>
            </a:ln>
          </c:spPr>
        </c:majorGridlines>
        <c:numFmt formatCode="0%" sourceLinked="1"/>
        <c:majorTickMark val="out"/>
        <c:minorTickMark val="none"/>
        <c:tickLblPos val="nextTo"/>
        <c:crossAx val="22135168"/>
        <c:crosses val="autoZero"/>
        <c:crossBetween val="between"/>
      </c:valAx>
      <c:spPr>
        <a:noFill/>
        <a:ln w="25400">
          <a:noFill/>
        </a:ln>
      </c:spPr>
    </c:plotArea>
    <c:legend>
      <c:legendPos val="t"/>
      <c:layout>
        <c:manualLayout>
          <c:xMode val="edge"/>
          <c:yMode val="edge"/>
          <c:x val="0.10615130345248736"/>
          <c:y val="8.0297281858542499E-2"/>
          <c:w val="0.79401510530147956"/>
          <c:h val="5.0596929262240548E-2"/>
        </c:manualLayout>
      </c:layout>
      <c:overlay val="0"/>
    </c:legend>
    <c:plotVisOnly val="1"/>
    <c:dispBlanksAs val="gap"/>
    <c:showDLblsOverMax val="0"/>
  </c:chart>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dirty="0">
                <a:solidFill>
                  <a:schemeClr val="tx2"/>
                </a:solidFill>
              </a:rPr>
              <a:t>2015 – Social, Environmental &amp; Political Proposals – Russell 3000</a:t>
            </a:r>
          </a:p>
        </c:rich>
      </c:tx>
      <c:layout/>
      <c:overlay val="1"/>
    </c:title>
    <c:autoTitleDeleted val="0"/>
    <c:plotArea>
      <c:layout>
        <c:manualLayout>
          <c:layoutTarget val="inner"/>
          <c:xMode val="edge"/>
          <c:yMode val="edge"/>
          <c:x val="9.3744947884541616E-2"/>
          <c:y val="0.15821611278567183"/>
          <c:w val="0.87188340772255557"/>
          <c:h val="0.60177892966393687"/>
        </c:manualLayout>
      </c:layout>
      <c:barChart>
        <c:barDir val="col"/>
        <c:grouping val="clustered"/>
        <c:varyColors val="0"/>
        <c:ser>
          <c:idx val="0"/>
          <c:order val="0"/>
          <c:tx>
            <c:strRef>
              <c:f>Sheet1!$B$1</c:f>
              <c:strCache>
                <c:ptCount val="1"/>
                <c:pt idx="0">
                  <c:v>Percentage of Type of Proposals Voted On</c:v>
                </c:pt>
              </c:strCache>
            </c:strRef>
          </c:tx>
          <c:spPr>
            <a:solidFill>
              <a:schemeClr val="accent2"/>
            </a:solidFill>
          </c:spPr>
          <c:invertIfNegative val="0"/>
          <c:dLbls>
            <c:dLbl>
              <c:idx val="0"/>
              <c:layout>
                <c:manualLayout>
                  <c:x val="4.3597411206319769E-3"/>
                  <c:y val="-1.1542087316838965E-3"/>
                </c:manualLayout>
              </c:layout>
              <c:dLblPos val="outEnd"/>
              <c:showLegendKey val="0"/>
              <c:showVal val="1"/>
              <c:showCatName val="0"/>
              <c:showSerName val="0"/>
              <c:showPercent val="0"/>
              <c:showBubbleSize val="0"/>
            </c:dLbl>
            <c:dLbl>
              <c:idx val="6"/>
              <c:layout>
                <c:manualLayout>
                  <c:x val="-1.5046079507038308E-3"/>
                  <c:y val="1.647358517253629E-2"/>
                </c:manualLayout>
              </c:layout>
              <c:dLblPos val="outEnd"/>
              <c:showLegendKey val="0"/>
              <c:showVal val="1"/>
              <c:showCatName val="0"/>
              <c:showSerName val="0"/>
              <c:showPercent val="0"/>
              <c:showBubbleSize val="0"/>
            </c:dLbl>
            <c:dLbl>
              <c:idx val="8"/>
              <c:layout>
                <c:manualLayout>
                  <c:x val="3.0092159014076615E-2"/>
                  <c:y val="1.8611820536675837E-2"/>
                </c:manualLayout>
              </c:layout>
              <c:dLblPos val="outEnd"/>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Sheet1!$A$2:$A$8</c:f>
              <c:strCache>
                <c:ptCount val="7"/>
                <c:pt idx="0">
                  <c:v>Political Issues</c:v>
                </c:pt>
                <c:pt idx="1">
                  <c:v>Env. Issues</c:v>
                </c:pt>
                <c:pt idx="2">
                  <c:v>Human Rights</c:v>
                </c:pt>
                <c:pt idx="3">
                  <c:v>Sustain. Report</c:v>
                </c:pt>
                <c:pt idx="4">
                  <c:v>Anti-Discrim.</c:v>
                </c:pt>
                <c:pt idx="5">
                  <c:v>Animal Rights</c:v>
                </c:pt>
                <c:pt idx="6">
                  <c:v>Other Social Issues</c:v>
                </c:pt>
              </c:strCache>
            </c:strRef>
          </c:cat>
          <c:val>
            <c:numRef>
              <c:f>Sheet1!$B$2:$B$8</c:f>
              <c:numCache>
                <c:formatCode>0%</c:formatCode>
                <c:ptCount val="7"/>
                <c:pt idx="0">
                  <c:v>0.33510637999999998</c:v>
                </c:pt>
                <c:pt idx="1">
                  <c:v>0.34042552999999998</c:v>
                </c:pt>
                <c:pt idx="2">
                  <c:v>8.5106379999999995E-2</c:v>
                </c:pt>
                <c:pt idx="3">
                  <c:v>9.5744679999999999E-2</c:v>
                </c:pt>
                <c:pt idx="4">
                  <c:v>5.3191490000000001E-2</c:v>
                </c:pt>
                <c:pt idx="5">
                  <c:v>4.7872339999999999E-2</c:v>
                </c:pt>
                <c:pt idx="6">
                  <c:v>4.2553189999999998E-2</c:v>
                </c:pt>
              </c:numCache>
            </c:numRef>
          </c:val>
        </c:ser>
        <c:dLbls>
          <c:showLegendKey val="0"/>
          <c:showVal val="0"/>
          <c:showCatName val="0"/>
          <c:showSerName val="0"/>
          <c:showPercent val="0"/>
          <c:showBubbleSize val="0"/>
        </c:dLbls>
        <c:gapWidth val="150"/>
        <c:axId val="22214528"/>
        <c:axId val="22216064"/>
      </c:barChart>
      <c:lineChart>
        <c:grouping val="standard"/>
        <c:varyColors val="0"/>
        <c:ser>
          <c:idx val="1"/>
          <c:order val="1"/>
          <c:tx>
            <c:strRef>
              <c:f>Sheet1!$C$1</c:f>
              <c:strCache>
                <c:ptCount val="1"/>
                <c:pt idx="0">
                  <c:v>Average Percentage of Votes Cast For</c:v>
                </c:pt>
              </c:strCache>
            </c:strRef>
          </c:tx>
          <c:spPr>
            <a:ln w="19050">
              <a:solidFill>
                <a:schemeClr val="tx1"/>
              </a:solidFill>
            </a:ln>
          </c:spPr>
          <c:marker>
            <c:spPr>
              <a:solidFill>
                <a:schemeClr val="tx1"/>
              </a:solidFill>
              <a:ln>
                <a:solidFill>
                  <a:schemeClr val="tx1"/>
                </a:solidFill>
              </a:ln>
            </c:spPr>
          </c:marker>
          <c:dLbls>
            <c:dLbl>
              <c:idx val="8"/>
              <c:layout>
                <c:manualLayout>
                  <c:x val="-2.5608427320979198E-2"/>
                  <c:y val="-6.426516452578602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Sheet1!$A$2:$A$8</c:f>
              <c:strCache>
                <c:ptCount val="7"/>
                <c:pt idx="0">
                  <c:v>Political Issues</c:v>
                </c:pt>
                <c:pt idx="1">
                  <c:v>Env. Issues</c:v>
                </c:pt>
                <c:pt idx="2">
                  <c:v>Human Rights</c:v>
                </c:pt>
                <c:pt idx="3">
                  <c:v>Sustain. Report</c:v>
                </c:pt>
                <c:pt idx="4">
                  <c:v>Anti-Discrim.</c:v>
                </c:pt>
                <c:pt idx="5">
                  <c:v>Animal Rights</c:v>
                </c:pt>
                <c:pt idx="6">
                  <c:v>Other Social Issues</c:v>
                </c:pt>
              </c:strCache>
            </c:strRef>
          </c:cat>
          <c:val>
            <c:numRef>
              <c:f>Sheet1!$C$2:$C$8</c:f>
              <c:numCache>
                <c:formatCode>0%</c:formatCode>
                <c:ptCount val="7"/>
                <c:pt idx="0">
                  <c:v>0.27</c:v>
                </c:pt>
                <c:pt idx="1">
                  <c:v>0.19</c:v>
                </c:pt>
                <c:pt idx="2">
                  <c:v>0.08</c:v>
                </c:pt>
                <c:pt idx="3">
                  <c:v>0.31</c:v>
                </c:pt>
                <c:pt idx="4">
                  <c:v>0.15</c:v>
                </c:pt>
                <c:pt idx="5">
                  <c:v>7.0000000000000007E-2</c:v>
                </c:pt>
                <c:pt idx="6">
                  <c:v>0.11</c:v>
                </c:pt>
              </c:numCache>
            </c:numRef>
          </c:val>
          <c:smooth val="0"/>
        </c:ser>
        <c:dLbls>
          <c:showLegendKey val="0"/>
          <c:showVal val="0"/>
          <c:showCatName val="0"/>
          <c:showSerName val="0"/>
          <c:showPercent val="0"/>
          <c:showBubbleSize val="0"/>
        </c:dLbls>
        <c:marker val="1"/>
        <c:smooth val="0"/>
        <c:axId val="22214528"/>
        <c:axId val="22216064"/>
      </c:lineChart>
      <c:catAx>
        <c:axId val="22214528"/>
        <c:scaling>
          <c:orientation val="minMax"/>
        </c:scaling>
        <c:delete val="0"/>
        <c:axPos val="b"/>
        <c:majorTickMark val="out"/>
        <c:minorTickMark val="none"/>
        <c:tickLblPos val="nextTo"/>
        <c:crossAx val="22216064"/>
        <c:crosses val="autoZero"/>
        <c:auto val="1"/>
        <c:lblAlgn val="ctr"/>
        <c:lblOffset val="100"/>
        <c:noMultiLvlLbl val="0"/>
      </c:catAx>
      <c:valAx>
        <c:axId val="22216064"/>
        <c:scaling>
          <c:orientation val="minMax"/>
        </c:scaling>
        <c:delete val="0"/>
        <c:axPos val="l"/>
        <c:majorGridlines>
          <c:spPr>
            <a:ln w="6350">
              <a:solidFill>
                <a:schemeClr val="accent4"/>
              </a:solidFill>
            </a:ln>
          </c:spPr>
        </c:majorGridlines>
        <c:numFmt formatCode="0%" sourceLinked="1"/>
        <c:majorTickMark val="out"/>
        <c:minorTickMark val="none"/>
        <c:tickLblPos val="nextTo"/>
        <c:crossAx val="22214528"/>
        <c:crosses val="autoZero"/>
        <c:crossBetween val="between"/>
      </c:valAx>
      <c:spPr>
        <a:noFill/>
        <a:ln w="25400">
          <a:noFill/>
        </a:ln>
      </c:spPr>
    </c:plotArea>
    <c:legend>
      <c:legendPos val="t"/>
      <c:layout>
        <c:manualLayout>
          <c:xMode val="edge"/>
          <c:yMode val="edge"/>
          <c:x val="0.10615128576317955"/>
          <c:y val="7.4195898530795695E-2"/>
          <c:w val="0.79401510530147956"/>
          <c:h val="5.0596929262240548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a:solidFill>
                  <a:schemeClr val="tx2"/>
                </a:solidFill>
              </a:rPr>
              <a:t>2015 – Executive Compensation Proposals – Russell 3000</a:t>
            </a:r>
          </a:p>
        </c:rich>
      </c:tx>
      <c:overlay val="1"/>
    </c:title>
    <c:autoTitleDeleted val="0"/>
    <c:plotArea>
      <c:layout>
        <c:manualLayout>
          <c:layoutTarget val="inner"/>
          <c:xMode val="edge"/>
          <c:yMode val="edge"/>
          <c:x val="9.0513470171351806E-2"/>
          <c:y val="0.16070459031639925"/>
          <c:w val="0.87188340772255557"/>
          <c:h val="0.71379927006852639"/>
        </c:manualLayout>
      </c:layout>
      <c:barChart>
        <c:barDir val="col"/>
        <c:grouping val="clustered"/>
        <c:varyColors val="0"/>
        <c:ser>
          <c:idx val="0"/>
          <c:order val="0"/>
          <c:tx>
            <c:strRef>
              <c:f>Sheet1!$B$1</c:f>
              <c:strCache>
                <c:ptCount val="1"/>
                <c:pt idx="0">
                  <c:v>Percentage of Type of Proposal</c:v>
                </c:pt>
              </c:strCache>
            </c:strRef>
          </c:tx>
          <c:spPr>
            <a:solidFill>
              <a:schemeClr val="accent4"/>
            </a:solidFill>
          </c:spPr>
          <c:invertIfNegative val="0"/>
          <c:dLbls>
            <c:dLbl>
              <c:idx val="0"/>
              <c:layout>
                <c:manualLayout>
                  <c:x val="4.3597411206319769E-3"/>
                  <c:y val="-1.1542087316838965E-3"/>
                </c:manualLayout>
              </c:layout>
              <c:dLblPos val="outEnd"/>
              <c:showLegendKey val="0"/>
              <c:showVal val="1"/>
              <c:showCatName val="0"/>
              <c:showSerName val="0"/>
              <c:showPercent val="0"/>
              <c:showBubbleSize val="0"/>
            </c:dLbl>
            <c:dLbl>
              <c:idx val="1"/>
              <c:layout>
                <c:manualLayout>
                  <c:x val="0"/>
                  <c:y val="1.1611295576004807E-2"/>
                </c:manualLayout>
              </c:layout>
              <c:dLblPos val="outEnd"/>
              <c:showLegendKey val="0"/>
              <c:showVal val="1"/>
              <c:showCatName val="0"/>
              <c:showSerName val="0"/>
              <c:showPercent val="0"/>
              <c:showBubbleSize val="0"/>
            </c:dLbl>
            <c:dLbl>
              <c:idx val="2"/>
              <c:layout>
                <c:manualLayout>
                  <c:x val="-3.2316701640377962E-3"/>
                  <c:y val="1.1262688549473484E-2"/>
                </c:manualLayout>
              </c:layout>
              <c:dLblPos val="outEnd"/>
              <c:showLegendKey val="0"/>
              <c:showVal val="1"/>
              <c:showCatName val="0"/>
              <c:showSerName val="0"/>
              <c:showPercent val="0"/>
              <c:showBubbleSize val="0"/>
            </c:dLbl>
            <c:dLbl>
              <c:idx val="3"/>
              <c:layout>
                <c:manualLayout>
                  <c:x val="-1.6158350820188981E-3"/>
                  <c:y val="5.793757707997344E-3"/>
                </c:manualLayout>
              </c:layout>
              <c:dLblPos val="outEnd"/>
              <c:showLegendKey val="0"/>
              <c:showVal val="1"/>
              <c:showCatName val="0"/>
              <c:showSerName val="0"/>
              <c:showPercent val="0"/>
              <c:showBubbleSize val="0"/>
            </c:dLbl>
            <c:dLbl>
              <c:idx val="4"/>
              <c:layout>
                <c:manualLayout>
                  <c:x val="2.7469196394321268E-2"/>
                  <c:y val="3.1496315972551626E-2"/>
                </c:manualLayout>
              </c:layout>
              <c:dLblPos val="outEnd"/>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Sheet1!$A$2:$A$6</c:f>
              <c:strCache>
                <c:ptCount val="5"/>
                <c:pt idx="0">
                  <c:v>Limit Golden Parachute</c:v>
                </c:pt>
                <c:pt idx="1">
                  <c:v>Other</c:v>
                </c:pt>
                <c:pt idx="2">
                  <c:v>Stock Retention/Holding Period</c:v>
                </c:pt>
                <c:pt idx="3">
                  <c:v>Clawback</c:v>
                </c:pt>
                <c:pt idx="4">
                  <c:v>SERP-Related</c:v>
                </c:pt>
              </c:strCache>
            </c:strRef>
          </c:cat>
          <c:val>
            <c:numRef>
              <c:f>Sheet1!$B$2:$B$6</c:f>
              <c:numCache>
                <c:formatCode>0%</c:formatCode>
                <c:ptCount val="5"/>
                <c:pt idx="0">
                  <c:v>0.51</c:v>
                </c:pt>
                <c:pt idx="1">
                  <c:v>0.18</c:v>
                </c:pt>
                <c:pt idx="2">
                  <c:v>0.13</c:v>
                </c:pt>
                <c:pt idx="3">
                  <c:v>0.17</c:v>
                </c:pt>
                <c:pt idx="4">
                  <c:v>0.01</c:v>
                </c:pt>
              </c:numCache>
            </c:numRef>
          </c:val>
        </c:ser>
        <c:dLbls>
          <c:showLegendKey val="0"/>
          <c:showVal val="0"/>
          <c:showCatName val="0"/>
          <c:showSerName val="0"/>
          <c:showPercent val="0"/>
          <c:showBubbleSize val="0"/>
        </c:dLbls>
        <c:gapWidth val="150"/>
        <c:axId val="21874560"/>
        <c:axId val="22247296"/>
      </c:barChart>
      <c:lineChart>
        <c:grouping val="standard"/>
        <c:varyColors val="0"/>
        <c:ser>
          <c:idx val="1"/>
          <c:order val="1"/>
          <c:tx>
            <c:strRef>
              <c:f>Sheet1!$C$1</c:f>
              <c:strCache>
                <c:ptCount val="1"/>
                <c:pt idx="0">
                  <c:v>Percentage of Votes Passed</c:v>
                </c:pt>
              </c:strCache>
            </c:strRef>
          </c:tx>
          <c:spPr>
            <a:ln>
              <a:solidFill>
                <a:schemeClr val="tx1"/>
              </a:solidFill>
            </a:ln>
          </c:spPr>
          <c:marker>
            <c:spPr>
              <a:solidFill>
                <a:schemeClr val="tx1"/>
              </a:solidFill>
              <a:ln>
                <a:solidFill>
                  <a:schemeClr val="tx1"/>
                </a:solidFill>
              </a:ln>
            </c:spPr>
          </c:marker>
          <c:dLbls>
            <c:dLbl>
              <c:idx val="3"/>
              <c:layout>
                <c:manualLayout>
                  <c:x val="-2.6503766740592183E-2"/>
                  <c:y val="-3.752610441767068E-2"/>
                </c:manualLayout>
              </c:layout>
              <c:dLblPos val="r"/>
              <c:showLegendKey val="0"/>
              <c:showVal val="1"/>
              <c:showCatName val="0"/>
              <c:showSerName val="0"/>
              <c:showPercent val="0"/>
              <c:showBubbleSize val="0"/>
            </c:dLbl>
            <c:dLbl>
              <c:idx val="4"/>
              <c:layout>
                <c:manualLayout>
                  <c:x val="-2.6503766740592183E-2"/>
                  <c:y val="-4.07389558232931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Sheet1!$A$2:$A$6</c:f>
              <c:strCache>
                <c:ptCount val="5"/>
                <c:pt idx="0">
                  <c:v>Limit Golden Parachute</c:v>
                </c:pt>
                <c:pt idx="1">
                  <c:v>Other</c:v>
                </c:pt>
                <c:pt idx="2">
                  <c:v>Stock Retention/Holding Period</c:v>
                </c:pt>
                <c:pt idx="3">
                  <c:v>Clawback</c:v>
                </c:pt>
                <c:pt idx="4">
                  <c:v>SERP-Related</c:v>
                </c:pt>
              </c:strCache>
            </c:strRef>
          </c:cat>
          <c:val>
            <c:numRef>
              <c:f>Sheet1!$C$2:$C$6</c:f>
              <c:numCache>
                <c:formatCode>0%</c:formatCode>
                <c:ptCount val="5"/>
                <c:pt idx="0">
                  <c:v>0.11600000000000001</c:v>
                </c:pt>
                <c:pt idx="1">
                  <c:v>0</c:v>
                </c:pt>
                <c:pt idx="2">
                  <c:v>0</c:v>
                </c:pt>
                <c:pt idx="3">
                  <c:v>0</c:v>
                </c:pt>
                <c:pt idx="4">
                  <c:v>0</c:v>
                </c:pt>
              </c:numCache>
            </c:numRef>
          </c:val>
          <c:smooth val="0"/>
        </c:ser>
        <c:dLbls>
          <c:showLegendKey val="0"/>
          <c:showVal val="0"/>
          <c:showCatName val="0"/>
          <c:showSerName val="0"/>
          <c:showPercent val="0"/>
          <c:showBubbleSize val="0"/>
        </c:dLbls>
        <c:marker val="1"/>
        <c:smooth val="0"/>
        <c:axId val="21874560"/>
        <c:axId val="22247296"/>
      </c:lineChart>
      <c:catAx>
        <c:axId val="21874560"/>
        <c:scaling>
          <c:orientation val="minMax"/>
        </c:scaling>
        <c:delete val="0"/>
        <c:axPos val="b"/>
        <c:majorTickMark val="out"/>
        <c:minorTickMark val="none"/>
        <c:tickLblPos val="nextTo"/>
        <c:crossAx val="22247296"/>
        <c:crosses val="autoZero"/>
        <c:auto val="1"/>
        <c:lblAlgn val="ctr"/>
        <c:lblOffset val="100"/>
        <c:noMultiLvlLbl val="0"/>
      </c:catAx>
      <c:valAx>
        <c:axId val="22247296"/>
        <c:scaling>
          <c:orientation val="minMax"/>
          <c:max val="0.60000000000000009"/>
        </c:scaling>
        <c:delete val="0"/>
        <c:axPos val="l"/>
        <c:majorGridlines>
          <c:spPr>
            <a:ln w="6350">
              <a:solidFill>
                <a:schemeClr val="accent4"/>
              </a:solidFill>
            </a:ln>
          </c:spPr>
        </c:majorGridlines>
        <c:numFmt formatCode="0%" sourceLinked="1"/>
        <c:majorTickMark val="out"/>
        <c:minorTickMark val="none"/>
        <c:tickLblPos val="nextTo"/>
        <c:crossAx val="21874560"/>
        <c:crosses val="autoZero"/>
        <c:crossBetween val="between"/>
        <c:majorUnit val="0.1"/>
      </c:valAx>
      <c:spPr>
        <a:noFill/>
        <a:ln w="25400">
          <a:noFill/>
        </a:ln>
      </c:spPr>
    </c:plotArea>
    <c:legend>
      <c:legendPos val="t"/>
      <c:layout>
        <c:manualLayout>
          <c:xMode val="edge"/>
          <c:yMode val="edge"/>
          <c:x val="0.10453547612671268"/>
          <c:y val="8.383524712475883E-2"/>
          <c:w val="0.79401510530147956"/>
          <c:h val="5.0596929262240548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Passed</c:v>
                </c:pt>
              </c:strCache>
            </c:strRef>
          </c:tx>
          <c:invertIfNegative val="0"/>
          <c:dLbls>
            <c:txPr>
              <a:bodyPr/>
              <a:lstStyle/>
              <a:p>
                <a:pPr>
                  <a:defRPr sz="1000" b="0" baseline="0">
                    <a:solidFill>
                      <a:schemeClr val="bg1"/>
                    </a:solidFill>
                  </a:defRPr>
                </a:pPr>
                <a:endParaRPr lang="en-US"/>
              </a:p>
            </c:txPr>
            <c:showLegendKey val="0"/>
            <c:showVal val="1"/>
            <c:showCatName val="0"/>
            <c:showSerName val="0"/>
            <c:showPercent val="0"/>
            <c:showBubbleSize val="0"/>
            <c:showLeaderLines val="0"/>
          </c:dLbls>
          <c:cat>
            <c:numRef>
              <c:f>Sheet1!$A$2:$A$4</c:f>
              <c:numCache>
                <c:formatCode>General</c:formatCode>
                <c:ptCount val="3"/>
                <c:pt idx="0">
                  <c:v>2012</c:v>
                </c:pt>
                <c:pt idx="1">
                  <c:v>2013</c:v>
                </c:pt>
                <c:pt idx="2">
                  <c:v>2014</c:v>
                </c:pt>
              </c:numCache>
            </c:numRef>
          </c:cat>
          <c:val>
            <c:numRef>
              <c:f>Sheet1!$B$2:$B$4</c:f>
              <c:numCache>
                <c:formatCode>General</c:formatCode>
                <c:ptCount val="3"/>
                <c:pt idx="0">
                  <c:v>2</c:v>
                </c:pt>
                <c:pt idx="1">
                  <c:v>3</c:v>
                </c:pt>
                <c:pt idx="2" formatCode="0">
                  <c:v>5</c:v>
                </c:pt>
              </c:numCache>
            </c:numRef>
          </c:val>
        </c:ser>
        <c:ser>
          <c:idx val="1"/>
          <c:order val="1"/>
          <c:tx>
            <c:strRef>
              <c:f>Sheet1!$C$1</c:f>
              <c:strCache>
                <c:ptCount val="1"/>
                <c:pt idx="0">
                  <c:v>Failed</c:v>
                </c:pt>
              </c:strCache>
            </c:strRef>
          </c:tx>
          <c:spPr>
            <a:solidFill>
              <a:schemeClr val="accent2"/>
            </a:solidFill>
          </c:spPr>
          <c:invertIfNegative val="0"/>
          <c:dLbls>
            <c:txPr>
              <a:bodyPr/>
              <a:lstStyle/>
              <a:p>
                <a:pPr>
                  <a:defRPr sz="1000" baseline="0"/>
                </a:pPr>
                <a:endParaRPr lang="en-US"/>
              </a:p>
            </c:txPr>
            <c:showLegendKey val="0"/>
            <c:showVal val="1"/>
            <c:showCatName val="0"/>
            <c:showSerName val="0"/>
            <c:showPercent val="0"/>
            <c:showBubbleSize val="0"/>
            <c:showLeaderLines val="0"/>
          </c:dLbls>
          <c:cat>
            <c:numRef>
              <c:f>Sheet1!$A$2:$A$4</c:f>
              <c:numCache>
                <c:formatCode>General</c:formatCode>
                <c:ptCount val="3"/>
                <c:pt idx="0">
                  <c:v>2012</c:v>
                </c:pt>
                <c:pt idx="1">
                  <c:v>2013</c:v>
                </c:pt>
                <c:pt idx="2">
                  <c:v>2014</c:v>
                </c:pt>
              </c:numCache>
            </c:numRef>
          </c:cat>
          <c:val>
            <c:numRef>
              <c:f>Sheet1!$C$2:$C$4</c:f>
              <c:numCache>
                <c:formatCode>General</c:formatCode>
                <c:ptCount val="3"/>
                <c:pt idx="0">
                  <c:v>10</c:v>
                </c:pt>
                <c:pt idx="1">
                  <c:v>10</c:v>
                </c:pt>
                <c:pt idx="2">
                  <c:v>12</c:v>
                </c:pt>
              </c:numCache>
            </c:numRef>
          </c:val>
        </c:ser>
        <c:dLbls>
          <c:showLegendKey val="0"/>
          <c:showVal val="1"/>
          <c:showCatName val="0"/>
          <c:showSerName val="0"/>
          <c:showPercent val="0"/>
          <c:showBubbleSize val="0"/>
        </c:dLbls>
        <c:gapWidth val="150"/>
        <c:overlap val="100"/>
        <c:axId val="79281152"/>
        <c:axId val="79287040"/>
      </c:barChart>
      <c:lineChart>
        <c:grouping val="standard"/>
        <c:varyColors val="0"/>
        <c:ser>
          <c:idx val="2"/>
          <c:order val="2"/>
          <c:tx>
            <c:strRef>
              <c:f>Sheet1!$D$1</c:f>
              <c:strCache>
                <c:ptCount val="1"/>
                <c:pt idx="0">
                  <c:v>Average Level of Support</c:v>
                </c:pt>
              </c:strCache>
            </c:strRef>
          </c:tx>
          <c:dLbls>
            <c:txPr>
              <a:bodyPr/>
              <a:lstStyle/>
              <a:p>
                <a:pPr>
                  <a:defRPr sz="1000"/>
                </a:pPr>
                <a:endParaRPr lang="en-US"/>
              </a:p>
            </c:txPr>
            <c:dLblPos val="t"/>
            <c:showLegendKey val="0"/>
            <c:showVal val="1"/>
            <c:showCatName val="0"/>
            <c:showSerName val="0"/>
            <c:showPercent val="0"/>
            <c:showBubbleSize val="0"/>
            <c:showLeaderLines val="0"/>
          </c:dLbls>
          <c:cat>
            <c:numRef>
              <c:f>Sheet1!$A$2:$A$4</c:f>
              <c:numCache>
                <c:formatCode>General</c:formatCode>
                <c:ptCount val="3"/>
                <c:pt idx="0">
                  <c:v>2012</c:v>
                </c:pt>
                <c:pt idx="1">
                  <c:v>2013</c:v>
                </c:pt>
                <c:pt idx="2">
                  <c:v>2014</c:v>
                </c:pt>
              </c:numCache>
            </c:numRef>
          </c:cat>
          <c:val>
            <c:numRef>
              <c:f>Sheet1!$D$2:$D$4</c:f>
              <c:numCache>
                <c:formatCode>0.00%</c:formatCode>
                <c:ptCount val="3"/>
                <c:pt idx="0">
                  <c:v>0.30499999999999999</c:v>
                </c:pt>
                <c:pt idx="1">
                  <c:v>0.32500000000000001</c:v>
                </c:pt>
                <c:pt idx="2">
                  <c:v>0.309</c:v>
                </c:pt>
              </c:numCache>
            </c:numRef>
          </c:val>
          <c:smooth val="0"/>
        </c:ser>
        <c:dLbls>
          <c:showLegendKey val="0"/>
          <c:showVal val="0"/>
          <c:showCatName val="0"/>
          <c:showSerName val="0"/>
          <c:showPercent val="0"/>
          <c:showBubbleSize val="0"/>
        </c:dLbls>
        <c:marker val="1"/>
        <c:smooth val="0"/>
        <c:axId val="79290368"/>
        <c:axId val="79288576"/>
      </c:lineChart>
      <c:catAx>
        <c:axId val="79281152"/>
        <c:scaling>
          <c:orientation val="minMax"/>
        </c:scaling>
        <c:delete val="0"/>
        <c:axPos val="b"/>
        <c:numFmt formatCode="General" sourceLinked="1"/>
        <c:majorTickMark val="out"/>
        <c:minorTickMark val="none"/>
        <c:tickLblPos val="nextTo"/>
        <c:txPr>
          <a:bodyPr/>
          <a:lstStyle/>
          <a:p>
            <a:pPr>
              <a:defRPr sz="1000"/>
            </a:pPr>
            <a:endParaRPr lang="en-US"/>
          </a:p>
        </c:txPr>
        <c:crossAx val="79287040"/>
        <c:crosses val="autoZero"/>
        <c:auto val="1"/>
        <c:lblAlgn val="ctr"/>
        <c:lblOffset val="100"/>
        <c:noMultiLvlLbl val="0"/>
      </c:catAx>
      <c:valAx>
        <c:axId val="79287040"/>
        <c:scaling>
          <c:orientation val="minMax"/>
          <c:max val="100"/>
          <c:min val="0"/>
        </c:scaling>
        <c:delete val="0"/>
        <c:axPos val="l"/>
        <c:majorGridlines>
          <c:spPr>
            <a:ln w="6350">
              <a:solidFill>
                <a:schemeClr val="accent4"/>
              </a:solidFill>
            </a:ln>
          </c:spPr>
        </c:majorGridlines>
        <c:numFmt formatCode="General" sourceLinked="1"/>
        <c:majorTickMark val="out"/>
        <c:minorTickMark val="none"/>
        <c:tickLblPos val="nextTo"/>
        <c:txPr>
          <a:bodyPr/>
          <a:lstStyle/>
          <a:p>
            <a:pPr>
              <a:defRPr sz="1000"/>
            </a:pPr>
            <a:endParaRPr lang="en-US"/>
          </a:p>
        </c:txPr>
        <c:crossAx val="79281152"/>
        <c:crosses val="autoZero"/>
        <c:crossBetween val="between"/>
        <c:majorUnit val="20"/>
      </c:valAx>
      <c:valAx>
        <c:axId val="79288576"/>
        <c:scaling>
          <c:orientation val="minMax"/>
          <c:max val="0.60000000000000009"/>
          <c:min val="0"/>
        </c:scaling>
        <c:delete val="0"/>
        <c:axPos val="r"/>
        <c:numFmt formatCode="0.00%" sourceLinked="0"/>
        <c:majorTickMark val="out"/>
        <c:minorTickMark val="none"/>
        <c:tickLblPos val="nextTo"/>
        <c:txPr>
          <a:bodyPr/>
          <a:lstStyle/>
          <a:p>
            <a:pPr>
              <a:defRPr sz="1000" baseline="0"/>
            </a:pPr>
            <a:endParaRPr lang="en-US"/>
          </a:p>
        </c:txPr>
        <c:crossAx val="79290368"/>
        <c:crosses val="max"/>
        <c:crossBetween val="between"/>
        <c:majorUnit val="0.30000000000000004"/>
        <c:minorUnit val="0.2"/>
      </c:valAx>
      <c:catAx>
        <c:axId val="79290368"/>
        <c:scaling>
          <c:orientation val="minMax"/>
        </c:scaling>
        <c:delete val="1"/>
        <c:axPos val="b"/>
        <c:numFmt formatCode="General" sourceLinked="1"/>
        <c:majorTickMark val="out"/>
        <c:minorTickMark val="none"/>
        <c:tickLblPos val="nextTo"/>
        <c:crossAx val="79288576"/>
        <c:crosses val="autoZero"/>
        <c:auto val="1"/>
        <c:lblAlgn val="ctr"/>
        <c:lblOffset val="100"/>
        <c:noMultiLvlLbl val="0"/>
      </c:catAx>
      <c:spPr>
        <a:ln>
          <a:solidFill>
            <a:schemeClr val="accent4"/>
          </a:solidFill>
        </a:ln>
      </c:spPr>
    </c:plotArea>
    <c:legend>
      <c:legendPos val="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a:solidFill>
                  <a:schemeClr val="tx2"/>
                </a:solidFill>
              </a:rPr>
              <a:t>Company Responses to Proxy Access Shareholder Proposals</a:t>
            </a:r>
          </a:p>
        </c:rich>
      </c:tx>
      <c:layout>
        <c:manualLayout>
          <c:xMode val="edge"/>
          <c:yMode val="edge"/>
          <c:x val="0.1430953794402334"/>
          <c:y val="1.5015745142070312E-3"/>
        </c:manualLayout>
      </c:layout>
      <c:overlay val="0"/>
    </c:title>
    <c:autoTitleDeleted val="0"/>
    <c:plotArea>
      <c:layout>
        <c:manualLayout>
          <c:layoutTarget val="inner"/>
          <c:xMode val="edge"/>
          <c:yMode val="edge"/>
          <c:x val="4.6363765851574097E-2"/>
          <c:y val="0.12347587263905907"/>
          <c:w val="0.81260160557862327"/>
          <c:h val="0.62237345255335497"/>
        </c:manualLayout>
      </c:layout>
      <c:barChart>
        <c:barDir val="col"/>
        <c:grouping val="clustered"/>
        <c:varyColors val="0"/>
        <c:ser>
          <c:idx val="0"/>
          <c:order val="0"/>
          <c:tx>
            <c:strRef>
              <c:f>Sheet1!$B$1</c:f>
              <c:strCache>
                <c:ptCount val="1"/>
                <c:pt idx="0">
                  <c:v>Number of Responses</c:v>
                </c:pt>
              </c:strCache>
            </c:strRef>
          </c:tx>
          <c:spPr>
            <a:solidFill>
              <a:schemeClr val="accent2"/>
            </a:solidFill>
          </c:spPr>
          <c:invertIfNegative val="0"/>
          <c:dLbls>
            <c:dLbl>
              <c:idx val="0"/>
              <c:layout>
                <c:manualLayout>
                  <c:x val="1.5166571348149223E-3"/>
                  <c:y val="6.749246621988779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Sheet1!$A$2:$A$7</c:f>
              <c:strCache>
                <c:ptCount val="6"/>
                <c:pt idx="0">
                  <c:v>Opposition to Shareholder Proposal</c:v>
                </c:pt>
                <c:pt idx="1">
                  <c:v>Voluntary Adoption of Proxy Access*</c:v>
                </c:pt>
                <c:pt idx="2">
                  <c:v>Negotiation**</c:v>
                </c:pt>
                <c:pt idx="3">
                  <c:v>Dueling Proposals</c:v>
                </c:pt>
                <c:pt idx="4">
                  <c:v>Support for Shareholder Proposal</c:v>
                </c:pt>
                <c:pt idx="5">
                  <c:v>No Board Recommendation</c:v>
                </c:pt>
              </c:strCache>
            </c:strRef>
          </c:cat>
          <c:val>
            <c:numRef>
              <c:f>Sheet1!$B$2:$B$7</c:f>
              <c:numCache>
                <c:formatCode>General</c:formatCode>
                <c:ptCount val="6"/>
                <c:pt idx="0">
                  <c:v>74</c:v>
                </c:pt>
                <c:pt idx="1">
                  <c:v>27</c:v>
                </c:pt>
                <c:pt idx="2">
                  <c:v>6</c:v>
                </c:pt>
                <c:pt idx="3">
                  <c:v>7</c:v>
                </c:pt>
                <c:pt idx="4">
                  <c:v>2</c:v>
                </c:pt>
                <c:pt idx="5">
                  <c:v>1</c:v>
                </c:pt>
              </c:numCache>
            </c:numRef>
          </c:val>
        </c:ser>
        <c:dLbls>
          <c:showLegendKey val="0"/>
          <c:showVal val="0"/>
          <c:showCatName val="0"/>
          <c:showSerName val="0"/>
          <c:showPercent val="0"/>
          <c:showBubbleSize val="0"/>
        </c:dLbls>
        <c:gapWidth val="150"/>
        <c:axId val="77850112"/>
        <c:axId val="77851648"/>
      </c:barChart>
      <c:catAx>
        <c:axId val="77850112"/>
        <c:scaling>
          <c:orientation val="minMax"/>
        </c:scaling>
        <c:delete val="0"/>
        <c:axPos val="b"/>
        <c:majorTickMark val="out"/>
        <c:minorTickMark val="none"/>
        <c:tickLblPos val="nextTo"/>
        <c:crossAx val="77851648"/>
        <c:crosses val="autoZero"/>
        <c:auto val="1"/>
        <c:lblAlgn val="ctr"/>
        <c:lblOffset val="100"/>
        <c:noMultiLvlLbl val="0"/>
      </c:catAx>
      <c:valAx>
        <c:axId val="77851648"/>
        <c:scaling>
          <c:orientation val="minMax"/>
        </c:scaling>
        <c:delete val="0"/>
        <c:axPos val="l"/>
        <c:majorGridlines>
          <c:spPr>
            <a:ln w="6350">
              <a:solidFill>
                <a:schemeClr val="accent4"/>
              </a:solidFill>
            </a:ln>
          </c:spPr>
        </c:majorGridlines>
        <c:numFmt formatCode="General" sourceLinked="1"/>
        <c:majorTickMark val="out"/>
        <c:minorTickMark val="none"/>
        <c:tickLblPos val="nextTo"/>
        <c:crossAx val="77850112"/>
        <c:crosses val="autoZero"/>
        <c:crossBetween val="between"/>
      </c:valAx>
    </c:plotArea>
    <c:legend>
      <c:legendPos val="r"/>
      <c:layout>
        <c:manualLayout>
          <c:xMode val="edge"/>
          <c:yMode val="edge"/>
          <c:x val="0.84427737243853707"/>
          <c:y val="0.17003045609864806"/>
          <c:w val="0.1388888888888889"/>
          <c:h val="0.44158830727807413"/>
        </c:manualLayout>
      </c:layout>
      <c:overlay val="0"/>
    </c:legend>
    <c:plotVisOnly val="1"/>
    <c:dispBlanksAs val="gap"/>
    <c:showDLblsOverMax val="0"/>
  </c:chart>
  <c:txPr>
    <a:bodyPr/>
    <a:lstStyle/>
    <a:p>
      <a:pPr>
        <a:defRPr sz="1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2E69C-2138-4FE7-8901-C390B9E3D0E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EC2BC80-D826-453C-A37B-8EFB5AA86AD9}">
      <dgm:prSet phldrT="[Text]" custT="1"/>
      <dgm:spPr>
        <a:ln>
          <a:noFill/>
        </a:ln>
      </dgm:spPr>
      <dgm:t>
        <a:bodyPr/>
        <a:lstStyle/>
        <a:p>
          <a:pPr>
            <a:lnSpc>
              <a:spcPct val="120000"/>
            </a:lnSpc>
          </a:pPr>
          <a:r>
            <a:rPr lang="en-US" sz="2000" dirty="0" smtClean="0"/>
            <a:t>Unilateral Bylaw/Charter Amendments</a:t>
          </a:r>
          <a:endParaRPr lang="en-US" sz="2000" dirty="0"/>
        </a:p>
      </dgm:t>
    </dgm:pt>
    <dgm:pt modelId="{70FE424F-F5FD-4425-999C-9447A2F3C94F}" type="parTrans" cxnId="{BAD1344F-2B39-4315-A933-6FCF2852BB52}">
      <dgm:prSet/>
      <dgm:spPr/>
      <dgm:t>
        <a:bodyPr/>
        <a:lstStyle/>
        <a:p>
          <a:pPr>
            <a:lnSpc>
              <a:spcPct val="120000"/>
            </a:lnSpc>
          </a:pPr>
          <a:endParaRPr lang="en-US" sz="2000"/>
        </a:p>
      </dgm:t>
    </dgm:pt>
    <dgm:pt modelId="{6037414A-30D1-4942-8B1E-2B65F8DDC3C9}" type="sibTrans" cxnId="{BAD1344F-2B39-4315-A933-6FCF2852BB52}">
      <dgm:prSet/>
      <dgm:spPr/>
      <dgm:t>
        <a:bodyPr/>
        <a:lstStyle/>
        <a:p>
          <a:pPr>
            <a:lnSpc>
              <a:spcPct val="120000"/>
            </a:lnSpc>
          </a:pPr>
          <a:endParaRPr lang="en-US" sz="2000"/>
        </a:p>
      </dgm:t>
    </dgm:pt>
    <dgm:pt modelId="{76041313-B21A-46F7-A02D-E1FBB63335A8}">
      <dgm:prSet phldrT="[Text]" custT="1"/>
      <dgm:spPr>
        <a:ln>
          <a:noFill/>
        </a:ln>
      </dgm:spPr>
      <dgm:t>
        <a:bodyPr/>
        <a:lstStyle/>
        <a:p>
          <a:pPr>
            <a:lnSpc>
              <a:spcPct val="120000"/>
            </a:lnSpc>
          </a:pPr>
          <a:r>
            <a:rPr lang="en-US" sz="2000" dirty="0" smtClean="0"/>
            <a:t>Shareholder Litigation Rights</a:t>
          </a:r>
          <a:endParaRPr lang="en-US" sz="2000" dirty="0"/>
        </a:p>
      </dgm:t>
    </dgm:pt>
    <dgm:pt modelId="{3A1BFBEB-0E1B-4817-803B-E47AB75CBA5D}" type="parTrans" cxnId="{E9BB70DB-BA72-441A-875F-5038BA4F6A33}">
      <dgm:prSet/>
      <dgm:spPr/>
      <dgm:t>
        <a:bodyPr/>
        <a:lstStyle/>
        <a:p>
          <a:pPr>
            <a:lnSpc>
              <a:spcPct val="120000"/>
            </a:lnSpc>
          </a:pPr>
          <a:endParaRPr lang="en-US" sz="2000"/>
        </a:p>
      </dgm:t>
    </dgm:pt>
    <dgm:pt modelId="{5FB8344A-935F-4BB2-AC40-FB23E400D991}" type="sibTrans" cxnId="{E9BB70DB-BA72-441A-875F-5038BA4F6A33}">
      <dgm:prSet/>
      <dgm:spPr/>
      <dgm:t>
        <a:bodyPr/>
        <a:lstStyle/>
        <a:p>
          <a:pPr>
            <a:lnSpc>
              <a:spcPct val="120000"/>
            </a:lnSpc>
          </a:pPr>
          <a:endParaRPr lang="en-US" sz="2000"/>
        </a:p>
      </dgm:t>
    </dgm:pt>
    <dgm:pt modelId="{465B98D6-BE7B-47CC-A674-87B37C0BAB5E}">
      <dgm:prSet phldrT="[Text]" custT="1"/>
      <dgm:spPr>
        <a:ln>
          <a:noFill/>
        </a:ln>
      </dgm:spPr>
      <dgm:t>
        <a:bodyPr/>
        <a:lstStyle/>
        <a:p>
          <a:pPr>
            <a:lnSpc>
              <a:spcPct val="120000"/>
            </a:lnSpc>
          </a:pPr>
          <a:r>
            <a:rPr lang="en-US" sz="2000" dirty="0" smtClean="0"/>
            <a:t>Independent Chair</a:t>
          </a:r>
          <a:endParaRPr lang="en-US" sz="2000" dirty="0"/>
        </a:p>
      </dgm:t>
    </dgm:pt>
    <dgm:pt modelId="{0EF0C4A2-3C68-4C7E-91A5-4B1FB0FD383E}" type="parTrans" cxnId="{4E4D5CAE-DB86-405A-A6DE-2BBC95C595F0}">
      <dgm:prSet/>
      <dgm:spPr/>
      <dgm:t>
        <a:bodyPr/>
        <a:lstStyle/>
        <a:p>
          <a:pPr>
            <a:lnSpc>
              <a:spcPct val="120000"/>
            </a:lnSpc>
          </a:pPr>
          <a:endParaRPr lang="en-US" sz="2000"/>
        </a:p>
      </dgm:t>
    </dgm:pt>
    <dgm:pt modelId="{60087986-A94C-4E57-9140-9A8C49AB8D15}" type="sibTrans" cxnId="{4E4D5CAE-DB86-405A-A6DE-2BBC95C595F0}">
      <dgm:prSet/>
      <dgm:spPr/>
      <dgm:t>
        <a:bodyPr/>
        <a:lstStyle/>
        <a:p>
          <a:pPr>
            <a:lnSpc>
              <a:spcPct val="120000"/>
            </a:lnSpc>
          </a:pPr>
          <a:endParaRPr lang="en-US" sz="2000"/>
        </a:p>
      </dgm:t>
    </dgm:pt>
    <dgm:pt modelId="{0EE96C02-B3A8-4E91-8115-7FE00FAB9106}">
      <dgm:prSet phldrT="[Text]" custT="1"/>
      <dgm:spPr>
        <a:ln>
          <a:noFill/>
        </a:ln>
      </dgm:spPr>
      <dgm:t>
        <a:bodyPr/>
        <a:lstStyle/>
        <a:p>
          <a:pPr>
            <a:lnSpc>
              <a:spcPct val="120000"/>
            </a:lnSpc>
          </a:pPr>
          <a:r>
            <a:rPr lang="en-US" sz="2000" dirty="0" smtClean="0"/>
            <a:t>Political Contributions</a:t>
          </a:r>
          <a:endParaRPr lang="en-US" sz="2000" dirty="0"/>
        </a:p>
      </dgm:t>
    </dgm:pt>
    <dgm:pt modelId="{ED980CD0-8964-4929-8E46-41A5CFDE5A27}" type="parTrans" cxnId="{307DE5E0-AD23-4108-ADC3-F3C1FBB6F209}">
      <dgm:prSet/>
      <dgm:spPr/>
      <dgm:t>
        <a:bodyPr/>
        <a:lstStyle/>
        <a:p>
          <a:pPr>
            <a:lnSpc>
              <a:spcPct val="120000"/>
            </a:lnSpc>
          </a:pPr>
          <a:endParaRPr lang="en-US" sz="2000"/>
        </a:p>
      </dgm:t>
    </dgm:pt>
    <dgm:pt modelId="{97DD5720-2FED-498A-86D4-BD94ED04D125}" type="sibTrans" cxnId="{307DE5E0-AD23-4108-ADC3-F3C1FBB6F209}">
      <dgm:prSet/>
      <dgm:spPr/>
      <dgm:t>
        <a:bodyPr/>
        <a:lstStyle/>
        <a:p>
          <a:pPr>
            <a:lnSpc>
              <a:spcPct val="120000"/>
            </a:lnSpc>
          </a:pPr>
          <a:endParaRPr lang="en-US" sz="2000"/>
        </a:p>
      </dgm:t>
    </dgm:pt>
    <dgm:pt modelId="{99AC9272-9969-440A-A9BA-BD48FABF6986}">
      <dgm:prSet phldrT="[Text]" custT="1"/>
      <dgm:spPr>
        <a:ln>
          <a:noFill/>
        </a:ln>
      </dgm:spPr>
      <dgm:t>
        <a:bodyPr/>
        <a:lstStyle/>
        <a:p>
          <a:pPr>
            <a:lnSpc>
              <a:spcPct val="120000"/>
            </a:lnSpc>
          </a:pPr>
          <a:r>
            <a:rPr lang="en-US" sz="2000" dirty="0" smtClean="0"/>
            <a:t>Greenhouse Gas Emissions</a:t>
          </a:r>
          <a:endParaRPr lang="en-US" sz="2000" dirty="0"/>
        </a:p>
      </dgm:t>
    </dgm:pt>
    <dgm:pt modelId="{E024738E-20A0-4764-B1D8-B7D20B4FD772}" type="parTrans" cxnId="{52D5732B-5780-41B5-86AB-663AAAA0959A}">
      <dgm:prSet/>
      <dgm:spPr/>
      <dgm:t>
        <a:bodyPr/>
        <a:lstStyle/>
        <a:p>
          <a:pPr>
            <a:lnSpc>
              <a:spcPct val="120000"/>
            </a:lnSpc>
          </a:pPr>
          <a:endParaRPr lang="en-US" sz="2000"/>
        </a:p>
      </dgm:t>
    </dgm:pt>
    <dgm:pt modelId="{DCA09E8B-9126-4577-89EC-9A8AFE3DA600}" type="sibTrans" cxnId="{52D5732B-5780-41B5-86AB-663AAAA0959A}">
      <dgm:prSet/>
      <dgm:spPr/>
      <dgm:t>
        <a:bodyPr/>
        <a:lstStyle/>
        <a:p>
          <a:pPr>
            <a:lnSpc>
              <a:spcPct val="120000"/>
            </a:lnSpc>
          </a:pPr>
          <a:endParaRPr lang="en-US" sz="2000"/>
        </a:p>
      </dgm:t>
    </dgm:pt>
    <dgm:pt modelId="{74B7FA7D-6E99-47E2-B5AD-B27F4D340847}">
      <dgm:prSet phldrT="[Text]" custT="1"/>
      <dgm:spPr>
        <a:ln>
          <a:noFill/>
        </a:ln>
      </dgm:spPr>
      <dgm:t>
        <a:bodyPr/>
        <a:lstStyle/>
        <a:p>
          <a:pPr>
            <a:lnSpc>
              <a:spcPct val="120000"/>
            </a:lnSpc>
          </a:pPr>
          <a:r>
            <a:rPr lang="en-US" sz="2000" dirty="0" smtClean="0"/>
            <a:t>Equity-Based and Other Incentive Plans</a:t>
          </a:r>
          <a:endParaRPr lang="en-US" sz="2000" dirty="0"/>
        </a:p>
      </dgm:t>
    </dgm:pt>
    <dgm:pt modelId="{670AAA03-CA7B-47E5-B889-4062728B3266}" type="parTrans" cxnId="{0FA4A9CD-CBF6-4F9D-AB23-36A710EAC61C}">
      <dgm:prSet/>
      <dgm:spPr/>
      <dgm:t>
        <a:bodyPr/>
        <a:lstStyle/>
        <a:p>
          <a:pPr>
            <a:lnSpc>
              <a:spcPct val="120000"/>
            </a:lnSpc>
          </a:pPr>
          <a:endParaRPr lang="en-US" sz="2000"/>
        </a:p>
      </dgm:t>
    </dgm:pt>
    <dgm:pt modelId="{E8E24DA0-E72C-4845-84E5-4C0465A25FCC}" type="sibTrans" cxnId="{0FA4A9CD-CBF6-4F9D-AB23-36A710EAC61C}">
      <dgm:prSet/>
      <dgm:spPr/>
      <dgm:t>
        <a:bodyPr/>
        <a:lstStyle/>
        <a:p>
          <a:pPr>
            <a:lnSpc>
              <a:spcPct val="120000"/>
            </a:lnSpc>
          </a:pPr>
          <a:endParaRPr lang="en-US" sz="2000"/>
        </a:p>
      </dgm:t>
    </dgm:pt>
    <dgm:pt modelId="{BCF614E9-5750-4198-9058-B5028958A5A4}" type="pres">
      <dgm:prSet presAssocID="{E642E69C-2138-4FE7-8901-C390B9E3D0E5}" presName="diagram" presStyleCnt="0">
        <dgm:presLayoutVars>
          <dgm:dir/>
          <dgm:resizeHandles val="exact"/>
        </dgm:presLayoutVars>
      </dgm:prSet>
      <dgm:spPr/>
      <dgm:t>
        <a:bodyPr/>
        <a:lstStyle/>
        <a:p>
          <a:endParaRPr lang="en-US"/>
        </a:p>
      </dgm:t>
    </dgm:pt>
    <dgm:pt modelId="{1665DB6C-D1CE-4AB8-8BCD-31A8F8AAAA94}" type="pres">
      <dgm:prSet presAssocID="{4EC2BC80-D826-453C-A37B-8EFB5AA86AD9}" presName="node" presStyleLbl="node1" presStyleIdx="0" presStyleCnt="6">
        <dgm:presLayoutVars>
          <dgm:bulletEnabled val="1"/>
        </dgm:presLayoutVars>
      </dgm:prSet>
      <dgm:spPr/>
      <dgm:t>
        <a:bodyPr/>
        <a:lstStyle/>
        <a:p>
          <a:endParaRPr lang="en-US"/>
        </a:p>
      </dgm:t>
    </dgm:pt>
    <dgm:pt modelId="{7C1ACC6D-DFFF-4EDD-80C7-1A32A6D47F2E}" type="pres">
      <dgm:prSet presAssocID="{6037414A-30D1-4942-8B1E-2B65F8DDC3C9}" presName="sibTrans" presStyleCnt="0"/>
      <dgm:spPr/>
    </dgm:pt>
    <dgm:pt modelId="{C1981EE0-7520-4894-AE8B-BD55D26AF5B7}" type="pres">
      <dgm:prSet presAssocID="{76041313-B21A-46F7-A02D-E1FBB63335A8}" presName="node" presStyleLbl="node1" presStyleIdx="1" presStyleCnt="6">
        <dgm:presLayoutVars>
          <dgm:bulletEnabled val="1"/>
        </dgm:presLayoutVars>
      </dgm:prSet>
      <dgm:spPr/>
      <dgm:t>
        <a:bodyPr/>
        <a:lstStyle/>
        <a:p>
          <a:endParaRPr lang="en-US"/>
        </a:p>
      </dgm:t>
    </dgm:pt>
    <dgm:pt modelId="{A1A0BB47-ABAC-444F-AA0A-FABF7423EA06}" type="pres">
      <dgm:prSet presAssocID="{5FB8344A-935F-4BB2-AC40-FB23E400D991}" presName="sibTrans" presStyleCnt="0"/>
      <dgm:spPr/>
    </dgm:pt>
    <dgm:pt modelId="{A35030E1-18DA-4772-BF56-FE73BF9EDCAB}" type="pres">
      <dgm:prSet presAssocID="{465B98D6-BE7B-47CC-A674-87B37C0BAB5E}" presName="node" presStyleLbl="node1" presStyleIdx="2" presStyleCnt="6">
        <dgm:presLayoutVars>
          <dgm:bulletEnabled val="1"/>
        </dgm:presLayoutVars>
      </dgm:prSet>
      <dgm:spPr/>
      <dgm:t>
        <a:bodyPr/>
        <a:lstStyle/>
        <a:p>
          <a:endParaRPr lang="en-US"/>
        </a:p>
      </dgm:t>
    </dgm:pt>
    <dgm:pt modelId="{E239B81E-1F28-4E58-92A6-F8C1C5A25EFC}" type="pres">
      <dgm:prSet presAssocID="{60087986-A94C-4E57-9140-9A8C49AB8D15}" presName="sibTrans" presStyleCnt="0"/>
      <dgm:spPr/>
    </dgm:pt>
    <dgm:pt modelId="{0967350D-39E0-47CE-91CC-34132E757B79}" type="pres">
      <dgm:prSet presAssocID="{74B7FA7D-6E99-47E2-B5AD-B27F4D340847}" presName="node" presStyleLbl="node1" presStyleIdx="3" presStyleCnt="6">
        <dgm:presLayoutVars>
          <dgm:bulletEnabled val="1"/>
        </dgm:presLayoutVars>
      </dgm:prSet>
      <dgm:spPr/>
      <dgm:t>
        <a:bodyPr/>
        <a:lstStyle/>
        <a:p>
          <a:endParaRPr lang="en-US"/>
        </a:p>
      </dgm:t>
    </dgm:pt>
    <dgm:pt modelId="{93562984-5A81-4CAF-937F-1FE49EA04DF1}" type="pres">
      <dgm:prSet presAssocID="{E8E24DA0-E72C-4845-84E5-4C0465A25FCC}" presName="sibTrans" presStyleCnt="0"/>
      <dgm:spPr/>
    </dgm:pt>
    <dgm:pt modelId="{22D8A843-8F63-41EC-A524-5ED8F43FDEE5}" type="pres">
      <dgm:prSet presAssocID="{0EE96C02-B3A8-4E91-8115-7FE00FAB9106}" presName="node" presStyleLbl="node1" presStyleIdx="4" presStyleCnt="6">
        <dgm:presLayoutVars>
          <dgm:bulletEnabled val="1"/>
        </dgm:presLayoutVars>
      </dgm:prSet>
      <dgm:spPr/>
      <dgm:t>
        <a:bodyPr/>
        <a:lstStyle/>
        <a:p>
          <a:endParaRPr lang="en-US"/>
        </a:p>
      </dgm:t>
    </dgm:pt>
    <dgm:pt modelId="{9EF649F1-335E-49C9-B981-DF92556D22CA}" type="pres">
      <dgm:prSet presAssocID="{97DD5720-2FED-498A-86D4-BD94ED04D125}" presName="sibTrans" presStyleCnt="0"/>
      <dgm:spPr/>
    </dgm:pt>
    <dgm:pt modelId="{5ECC72E7-7010-48FB-A7A3-9503E880B501}" type="pres">
      <dgm:prSet presAssocID="{99AC9272-9969-440A-A9BA-BD48FABF6986}" presName="node" presStyleLbl="node1" presStyleIdx="5" presStyleCnt="6">
        <dgm:presLayoutVars>
          <dgm:bulletEnabled val="1"/>
        </dgm:presLayoutVars>
      </dgm:prSet>
      <dgm:spPr/>
      <dgm:t>
        <a:bodyPr/>
        <a:lstStyle/>
        <a:p>
          <a:endParaRPr lang="en-US"/>
        </a:p>
      </dgm:t>
    </dgm:pt>
  </dgm:ptLst>
  <dgm:cxnLst>
    <dgm:cxn modelId="{52D5732B-5780-41B5-86AB-663AAAA0959A}" srcId="{E642E69C-2138-4FE7-8901-C390B9E3D0E5}" destId="{99AC9272-9969-440A-A9BA-BD48FABF6986}" srcOrd="5" destOrd="0" parTransId="{E024738E-20A0-4764-B1D8-B7D20B4FD772}" sibTransId="{DCA09E8B-9126-4577-89EC-9A8AFE3DA600}"/>
    <dgm:cxn modelId="{307DE5E0-AD23-4108-ADC3-F3C1FBB6F209}" srcId="{E642E69C-2138-4FE7-8901-C390B9E3D0E5}" destId="{0EE96C02-B3A8-4E91-8115-7FE00FAB9106}" srcOrd="4" destOrd="0" parTransId="{ED980CD0-8964-4929-8E46-41A5CFDE5A27}" sibTransId="{97DD5720-2FED-498A-86D4-BD94ED04D125}"/>
    <dgm:cxn modelId="{DEC60FFB-D5F1-4722-9B58-72ADA308C804}" type="presOf" srcId="{76041313-B21A-46F7-A02D-E1FBB63335A8}" destId="{C1981EE0-7520-4894-AE8B-BD55D26AF5B7}" srcOrd="0" destOrd="0" presId="urn:microsoft.com/office/officeart/2005/8/layout/default"/>
    <dgm:cxn modelId="{BAD1344F-2B39-4315-A933-6FCF2852BB52}" srcId="{E642E69C-2138-4FE7-8901-C390B9E3D0E5}" destId="{4EC2BC80-D826-453C-A37B-8EFB5AA86AD9}" srcOrd="0" destOrd="0" parTransId="{70FE424F-F5FD-4425-999C-9447A2F3C94F}" sibTransId="{6037414A-30D1-4942-8B1E-2B65F8DDC3C9}"/>
    <dgm:cxn modelId="{73833A0C-CDE4-48FE-9B70-E531C14C3D82}" type="presOf" srcId="{4EC2BC80-D826-453C-A37B-8EFB5AA86AD9}" destId="{1665DB6C-D1CE-4AB8-8BCD-31A8F8AAAA94}" srcOrd="0" destOrd="0" presId="urn:microsoft.com/office/officeart/2005/8/layout/default"/>
    <dgm:cxn modelId="{0FA4A9CD-CBF6-4F9D-AB23-36A710EAC61C}" srcId="{E642E69C-2138-4FE7-8901-C390B9E3D0E5}" destId="{74B7FA7D-6E99-47E2-B5AD-B27F4D340847}" srcOrd="3" destOrd="0" parTransId="{670AAA03-CA7B-47E5-B889-4062728B3266}" sibTransId="{E8E24DA0-E72C-4845-84E5-4C0465A25FCC}"/>
    <dgm:cxn modelId="{4E4D5CAE-DB86-405A-A6DE-2BBC95C595F0}" srcId="{E642E69C-2138-4FE7-8901-C390B9E3D0E5}" destId="{465B98D6-BE7B-47CC-A674-87B37C0BAB5E}" srcOrd="2" destOrd="0" parTransId="{0EF0C4A2-3C68-4C7E-91A5-4B1FB0FD383E}" sibTransId="{60087986-A94C-4E57-9140-9A8C49AB8D15}"/>
    <dgm:cxn modelId="{6B7AD4AA-57FC-4E43-89ED-DE3BEDA3D750}" type="presOf" srcId="{74B7FA7D-6E99-47E2-B5AD-B27F4D340847}" destId="{0967350D-39E0-47CE-91CC-34132E757B79}" srcOrd="0" destOrd="0" presId="urn:microsoft.com/office/officeart/2005/8/layout/default"/>
    <dgm:cxn modelId="{F3892DDD-71F7-40DF-A966-9C7E0CFF3462}" type="presOf" srcId="{E642E69C-2138-4FE7-8901-C390B9E3D0E5}" destId="{BCF614E9-5750-4198-9058-B5028958A5A4}" srcOrd="0" destOrd="0" presId="urn:microsoft.com/office/officeart/2005/8/layout/default"/>
    <dgm:cxn modelId="{58713965-9DB1-4C6A-A770-015EE9DC74F2}" type="presOf" srcId="{465B98D6-BE7B-47CC-A674-87B37C0BAB5E}" destId="{A35030E1-18DA-4772-BF56-FE73BF9EDCAB}" srcOrd="0" destOrd="0" presId="urn:microsoft.com/office/officeart/2005/8/layout/default"/>
    <dgm:cxn modelId="{E9BB70DB-BA72-441A-875F-5038BA4F6A33}" srcId="{E642E69C-2138-4FE7-8901-C390B9E3D0E5}" destId="{76041313-B21A-46F7-A02D-E1FBB63335A8}" srcOrd="1" destOrd="0" parTransId="{3A1BFBEB-0E1B-4817-803B-E47AB75CBA5D}" sibTransId="{5FB8344A-935F-4BB2-AC40-FB23E400D991}"/>
    <dgm:cxn modelId="{CC8B1A33-EB6F-4F8B-B464-915306CF0A24}" type="presOf" srcId="{99AC9272-9969-440A-A9BA-BD48FABF6986}" destId="{5ECC72E7-7010-48FB-A7A3-9503E880B501}" srcOrd="0" destOrd="0" presId="urn:microsoft.com/office/officeart/2005/8/layout/default"/>
    <dgm:cxn modelId="{263A4A04-EC48-4763-B997-1EE6643EEBD1}" type="presOf" srcId="{0EE96C02-B3A8-4E91-8115-7FE00FAB9106}" destId="{22D8A843-8F63-41EC-A524-5ED8F43FDEE5}" srcOrd="0" destOrd="0" presId="urn:microsoft.com/office/officeart/2005/8/layout/default"/>
    <dgm:cxn modelId="{52C01DBA-FB11-488D-BCC6-106F59EEF66F}" type="presParOf" srcId="{BCF614E9-5750-4198-9058-B5028958A5A4}" destId="{1665DB6C-D1CE-4AB8-8BCD-31A8F8AAAA94}" srcOrd="0" destOrd="0" presId="urn:microsoft.com/office/officeart/2005/8/layout/default"/>
    <dgm:cxn modelId="{DF97D8A9-D34E-46F0-ACD8-12D83B9117E8}" type="presParOf" srcId="{BCF614E9-5750-4198-9058-B5028958A5A4}" destId="{7C1ACC6D-DFFF-4EDD-80C7-1A32A6D47F2E}" srcOrd="1" destOrd="0" presId="urn:microsoft.com/office/officeart/2005/8/layout/default"/>
    <dgm:cxn modelId="{2B6204BA-C95C-4CF9-91B0-1512D66AF366}" type="presParOf" srcId="{BCF614E9-5750-4198-9058-B5028958A5A4}" destId="{C1981EE0-7520-4894-AE8B-BD55D26AF5B7}" srcOrd="2" destOrd="0" presId="urn:microsoft.com/office/officeart/2005/8/layout/default"/>
    <dgm:cxn modelId="{9B963A38-F2ED-443A-A775-2D61B8811640}" type="presParOf" srcId="{BCF614E9-5750-4198-9058-B5028958A5A4}" destId="{A1A0BB47-ABAC-444F-AA0A-FABF7423EA06}" srcOrd="3" destOrd="0" presId="urn:microsoft.com/office/officeart/2005/8/layout/default"/>
    <dgm:cxn modelId="{33E91C75-4FEA-42FE-92B1-2B8161921C56}" type="presParOf" srcId="{BCF614E9-5750-4198-9058-B5028958A5A4}" destId="{A35030E1-18DA-4772-BF56-FE73BF9EDCAB}" srcOrd="4" destOrd="0" presId="urn:microsoft.com/office/officeart/2005/8/layout/default"/>
    <dgm:cxn modelId="{CD8170AD-ECC9-48B9-A0CB-424DFD67F663}" type="presParOf" srcId="{BCF614E9-5750-4198-9058-B5028958A5A4}" destId="{E239B81E-1F28-4E58-92A6-F8C1C5A25EFC}" srcOrd="5" destOrd="0" presId="urn:microsoft.com/office/officeart/2005/8/layout/default"/>
    <dgm:cxn modelId="{74976F52-F484-4774-B335-5EAC5D51CBF3}" type="presParOf" srcId="{BCF614E9-5750-4198-9058-B5028958A5A4}" destId="{0967350D-39E0-47CE-91CC-34132E757B79}" srcOrd="6" destOrd="0" presId="urn:microsoft.com/office/officeart/2005/8/layout/default"/>
    <dgm:cxn modelId="{2B3DA74A-80BD-4860-A478-43DFA5E6E59C}" type="presParOf" srcId="{BCF614E9-5750-4198-9058-B5028958A5A4}" destId="{93562984-5A81-4CAF-937F-1FE49EA04DF1}" srcOrd="7" destOrd="0" presId="urn:microsoft.com/office/officeart/2005/8/layout/default"/>
    <dgm:cxn modelId="{A5A95350-0B2C-4803-B37E-742F3ECFFDFD}" type="presParOf" srcId="{BCF614E9-5750-4198-9058-B5028958A5A4}" destId="{22D8A843-8F63-41EC-A524-5ED8F43FDEE5}" srcOrd="8" destOrd="0" presId="urn:microsoft.com/office/officeart/2005/8/layout/default"/>
    <dgm:cxn modelId="{BA8E208C-78BA-4E63-AF29-2A031C3D740D}" type="presParOf" srcId="{BCF614E9-5750-4198-9058-B5028958A5A4}" destId="{9EF649F1-335E-49C9-B981-DF92556D22CA}" srcOrd="9" destOrd="0" presId="urn:microsoft.com/office/officeart/2005/8/layout/default"/>
    <dgm:cxn modelId="{6693CE3D-1D22-4FD5-92B8-2645ADFD6569}" type="presParOf" srcId="{BCF614E9-5750-4198-9058-B5028958A5A4}" destId="{5ECC72E7-7010-48FB-A7A3-9503E880B50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2E69C-2138-4FE7-8901-C390B9E3D0E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EC2BC80-D826-453C-A37B-8EFB5AA86AD9}">
      <dgm:prSet phldrT="[Text]" custT="1"/>
      <dgm:spPr>
        <a:ln>
          <a:noFill/>
        </a:ln>
      </dgm:spPr>
      <dgm:t>
        <a:bodyPr/>
        <a:lstStyle/>
        <a:p>
          <a:pPr>
            <a:lnSpc>
              <a:spcPct val="120000"/>
            </a:lnSpc>
          </a:pPr>
          <a:r>
            <a:rPr lang="en-US" sz="1800" dirty="0" smtClean="0"/>
            <a:t>Governance Committee Performance</a:t>
          </a:r>
          <a:endParaRPr lang="en-US" sz="1800" dirty="0"/>
        </a:p>
      </dgm:t>
    </dgm:pt>
    <dgm:pt modelId="{70FE424F-F5FD-4425-999C-9447A2F3C94F}" type="parTrans" cxnId="{BAD1344F-2B39-4315-A933-6FCF2852BB52}">
      <dgm:prSet/>
      <dgm:spPr/>
      <dgm:t>
        <a:bodyPr/>
        <a:lstStyle/>
        <a:p>
          <a:pPr>
            <a:lnSpc>
              <a:spcPct val="120000"/>
            </a:lnSpc>
          </a:pPr>
          <a:endParaRPr lang="en-US" sz="1800"/>
        </a:p>
      </dgm:t>
    </dgm:pt>
    <dgm:pt modelId="{6037414A-30D1-4942-8B1E-2B65F8DDC3C9}" type="sibTrans" cxnId="{BAD1344F-2B39-4315-A933-6FCF2852BB52}">
      <dgm:prSet/>
      <dgm:spPr/>
      <dgm:t>
        <a:bodyPr/>
        <a:lstStyle/>
        <a:p>
          <a:pPr>
            <a:lnSpc>
              <a:spcPct val="120000"/>
            </a:lnSpc>
          </a:pPr>
          <a:endParaRPr lang="en-US" sz="1800"/>
        </a:p>
      </dgm:t>
    </dgm:pt>
    <dgm:pt modelId="{BB88DC12-CA5F-4486-8378-ECFB79E18DA3}">
      <dgm:prSet phldrT="[Text]" custT="1"/>
      <dgm:spPr>
        <a:ln>
          <a:noFill/>
        </a:ln>
      </dgm:spPr>
      <dgm:t>
        <a:bodyPr/>
        <a:lstStyle/>
        <a:p>
          <a:pPr>
            <a:lnSpc>
              <a:spcPct val="120000"/>
            </a:lnSpc>
          </a:pPr>
          <a:r>
            <a:rPr lang="en-US" sz="1800" dirty="0" smtClean="0"/>
            <a:t>Board Responsiveness to Majority-Approved Shareholder Proposals</a:t>
          </a:r>
          <a:endParaRPr lang="en-US" sz="1800" dirty="0"/>
        </a:p>
      </dgm:t>
    </dgm:pt>
    <dgm:pt modelId="{4F80B9C8-15B7-4DAC-8412-B7BEF6F54C46}" type="parTrans" cxnId="{D39CA3F4-737B-45FB-B197-D45889820014}">
      <dgm:prSet/>
      <dgm:spPr/>
      <dgm:t>
        <a:bodyPr/>
        <a:lstStyle/>
        <a:p>
          <a:pPr>
            <a:lnSpc>
              <a:spcPct val="120000"/>
            </a:lnSpc>
          </a:pPr>
          <a:endParaRPr lang="en-US" sz="1800"/>
        </a:p>
      </dgm:t>
    </dgm:pt>
    <dgm:pt modelId="{ECC3D925-42F7-44CC-A590-34B051DC8DC7}" type="sibTrans" cxnId="{D39CA3F4-737B-45FB-B197-D45889820014}">
      <dgm:prSet/>
      <dgm:spPr/>
      <dgm:t>
        <a:bodyPr/>
        <a:lstStyle/>
        <a:p>
          <a:pPr>
            <a:lnSpc>
              <a:spcPct val="120000"/>
            </a:lnSpc>
          </a:pPr>
          <a:endParaRPr lang="en-US" sz="1800"/>
        </a:p>
      </dgm:t>
    </dgm:pt>
    <dgm:pt modelId="{C75455D7-FD1F-4AAD-92EE-C5AB3BBD1380}">
      <dgm:prSet phldrT="[Text]" custT="1"/>
      <dgm:spPr>
        <a:ln>
          <a:noFill/>
        </a:ln>
      </dgm:spPr>
      <dgm:t>
        <a:bodyPr/>
        <a:lstStyle/>
        <a:p>
          <a:pPr>
            <a:lnSpc>
              <a:spcPct val="120000"/>
            </a:lnSpc>
          </a:pPr>
          <a:r>
            <a:rPr lang="en-US" sz="1800" dirty="0" smtClean="0"/>
            <a:t>Vote Recommendations Following IPO</a:t>
          </a:r>
          <a:endParaRPr lang="en-US" sz="1800" dirty="0"/>
        </a:p>
      </dgm:t>
    </dgm:pt>
    <dgm:pt modelId="{5951F3D7-2819-443F-9CFB-C35670FF7D22}" type="parTrans" cxnId="{85896472-B995-4325-916E-B50D03EBA289}">
      <dgm:prSet/>
      <dgm:spPr/>
      <dgm:t>
        <a:bodyPr/>
        <a:lstStyle/>
        <a:p>
          <a:pPr>
            <a:lnSpc>
              <a:spcPct val="120000"/>
            </a:lnSpc>
          </a:pPr>
          <a:endParaRPr lang="en-US" sz="1800"/>
        </a:p>
      </dgm:t>
    </dgm:pt>
    <dgm:pt modelId="{00ABD179-5143-4BD5-8427-D7B4184B6E39}" type="sibTrans" cxnId="{85896472-B995-4325-916E-B50D03EBA289}">
      <dgm:prSet/>
      <dgm:spPr/>
      <dgm:t>
        <a:bodyPr/>
        <a:lstStyle/>
        <a:p>
          <a:pPr>
            <a:lnSpc>
              <a:spcPct val="120000"/>
            </a:lnSpc>
          </a:pPr>
          <a:endParaRPr lang="en-US" sz="1800"/>
        </a:p>
      </dgm:t>
    </dgm:pt>
    <dgm:pt modelId="{A7A2EBC8-DD04-4FB7-B4EF-1253EC924555}">
      <dgm:prSet phldrT="[Text]" custT="1"/>
      <dgm:spPr>
        <a:ln>
          <a:noFill/>
        </a:ln>
      </dgm:spPr>
      <dgm:t>
        <a:bodyPr/>
        <a:lstStyle/>
        <a:p>
          <a:pPr>
            <a:lnSpc>
              <a:spcPct val="120000"/>
            </a:lnSpc>
          </a:pPr>
          <a:r>
            <a:rPr lang="en-US" sz="1800" dirty="0" smtClean="0"/>
            <a:t>Standards for Assessing “Material” Transactions With Directors</a:t>
          </a:r>
          <a:endParaRPr lang="en-US" sz="1800" dirty="0"/>
        </a:p>
      </dgm:t>
    </dgm:pt>
    <dgm:pt modelId="{30CE56CE-73AB-424C-A218-E3204435E285}" type="parTrans" cxnId="{CA1D0951-463C-47AA-913F-70372AFAD38B}">
      <dgm:prSet/>
      <dgm:spPr/>
      <dgm:t>
        <a:bodyPr/>
        <a:lstStyle/>
        <a:p>
          <a:pPr>
            <a:lnSpc>
              <a:spcPct val="120000"/>
            </a:lnSpc>
          </a:pPr>
          <a:endParaRPr lang="en-US" sz="1800"/>
        </a:p>
      </dgm:t>
    </dgm:pt>
    <dgm:pt modelId="{A6091600-304D-482F-9873-4CF9688C4C26}" type="sibTrans" cxnId="{CA1D0951-463C-47AA-913F-70372AFAD38B}">
      <dgm:prSet/>
      <dgm:spPr/>
      <dgm:t>
        <a:bodyPr/>
        <a:lstStyle/>
        <a:p>
          <a:pPr>
            <a:lnSpc>
              <a:spcPct val="120000"/>
            </a:lnSpc>
          </a:pPr>
          <a:endParaRPr lang="en-US" sz="1800"/>
        </a:p>
      </dgm:t>
    </dgm:pt>
    <dgm:pt modelId="{B964A9FE-3C52-4FE0-86A9-66E9C9551BD8}">
      <dgm:prSet phldrT="[Text]" custT="1"/>
      <dgm:spPr>
        <a:ln>
          <a:noFill/>
        </a:ln>
      </dgm:spPr>
      <dgm:t>
        <a:bodyPr/>
        <a:lstStyle/>
        <a:p>
          <a:pPr>
            <a:lnSpc>
              <a:spcPct val="120000"/>
            </a:lnSpc>
          </a:pPr>
          <a:r>
            <a:rPr lang="en-US" sz="1800" dirty="0" smtClean="0"/>
            <a:t>Advisory Vote on Executive Compensation</a:t>
          </a:r>
          <a:endParaRPr lang="en-US" sz="1800" dirty="0"/>
        </a:p>
      </dgm:t>
    </dgm:pt>
    <dgm:pt modelId="{9D1110F2-3627-43D5-8D6E-F6EA49479779}" type="parTrans" cxnId="{69A535B5-4B24-4C7A-AD16-D62C50609C39}">
      <dgm:prSet/>
      <dgm:spPr/>
      <dgm:t>
        <a:bodyPr/>
        <a:lstStyle/>
        <a:p>
          <a:pPr>
            <a:lnSpc>
              <a:spcPct val="120000"/>
            </a:lnSpc>
          </a:pPr>
          <a:endParaRPr lang="en-US" sz="1800"/>
        </a:p>
      </dgm:t>
    </dgm:pt>
    <dgm:pt modelId="{951C5EB3-7A98-4167-87BA-A9B2DF2C899B}" type="sibTrans" cxnId="{69A535B5-4B24-4C7A-AD16-D62C50609C39}">
      <dgm:prSet/>
      <dgm:spPr/>
      <dgm:t>
        <a:bodyPr/>
        <a:lstStyle/>
        <a:p>
          <a:pPr>
            <a:lnSpc>
              <a:spcPct val="120000"/>
            </a:lnSpc>
          </a:pPr>
          <a:endParaRPr lang="en-US" sz="1800"/>
        </a:p>
      </dgm:t>
    </dgm:pt>
    <dgm:pt modelId="{5C9D3696-571A-489A-88A6-999403E8AEB7}">
      <dgm:prSet phldrT="[Text]" custT="1"/>
      <dgm:spPr>
        <a:ln>
          <a:noFill/>
        </a:ln>
      </dgm:spPr>
      <dgm:t>
        <a:bodyPr/>
        <a:lstStyle/>
        <a:p>
          <a:pPr>
            <a:lnSpc>
              <a:spcPct val="120000"/>
            </a:lnSpc>
          </a:pPr>
          <a:r>
            <a:rPr lang="en-US" sz="1800" dirty="0" smtClean="0"/>
            <a:t>Employee Stock Purchase Plans</a:t>
          </a:r>
          <a:endParaRPr lang="en-US" sz="1800" dirty="0"/>
        </a:p>
      </dgm:t>
    </dgm:pt>
    <dgm:pt modelId="{4D1BE512-FC26-4B68-9841-657D18B657D9}" type="parTrans" cxnId="{A4B224B0-9E14-4001-816B-8A1A6DA38039}">
      <dgm:prSet/>
      <dgm:spPr/>
      <dgm:t>
        <a:bodyPr/>
        <a:lstStyle/>
        <a:p>
          <a:pPr>
            <a:lnSpc>
              <a:spcPct val="120000"/>
            </a:lnSpc>
          </a:pPr>
          <a:endParaRPr lang="en-US" sz="1800"/>
        </a:p>
      </dgm:t>
    </dgm:pt>
    <dgm:pt modelId="{91B15FF3-1230-4E3D-8583-F72E035C90C9}" type="sibTrans" cxnId="{A4B224B0-9E14-4001-816B-8A1A6DA38039}">
      <dgm:prSet/>
      <dgm:spPr/>
      <dgm:t>
        <a:bodyPr/>
        <a:lstStyle/>
        <a:p>
          <a:pPr>
            <a:lnSpc>
              <a:spcPct val="120000"/>
            </a:lnSpc>
          </a:pPr>
          <a:endParaRPr lang="en-US" sz="1800"/>
        </a:p>
      </dgm:t>
    </dgm:pt>
    <dgm:pt modelId="{BCF614E9-5750-4198-9058-B5028958A5A4}" type="pres">
      <dgm:prSet presAssocID="{E642E69C-2138-4FE7-8901-C390B9E3D0E5}" presName="diagram" presStyleCnt="0">
        <dgm:presLayoutVars>
          <dgm:dir/>
          <dgm:resizeHandles val="exact"/>
        </dgm:presLayoutVars>
      </dgm:prSet>
      <dgm:spPr/>
      <dgm:t>
        <a:bodyPr/>
        <a:lstStyle/>
        <a:p>
          <a:endParaRPr lang="en-US"/>
        </a:p>
      </dgm:t>
    </dgm:pt>
    <dgm:pt modelId="{1665DB6C-D1CE-4AB8-8BCD-31A8F8AAAA94}" type="pres">
      <dgm:prSet presAssocID="{4EC2BC80-D826-453C-A37B-8EFB5AA86AD9}" presName="node" presStyleLbl="node1" presStyleIdx="0" presStyleCnt="6">
        <dgm:presLayoutVars>
          <dgm:bulletEnabled val="1"/>
        </dgm:presLayoutVars>
      </dgm:prSet>
      <dgm:spPr/>
      <dgm:t>
        <a:bodyPr/>
        <a:lstStyle/>
        <a:p>
          <a:endParaRPr lang="en-US"/>
        </a:p>
      </dgm:t>
    </dgm:pt>
    <dgm:pt modelId="{7C1ACC6D-DFFF-4EDD-80C7-1A32A6D47F2E}" type="pres">
      <dgm:prSet presAssocID="{6037414A-30D1-4942-8B1E-2B65F8DDC3C9}" presName="sibTrans" presStyleCnt="0"/>
      <dgm:spPr/>
    </dgm:pt>
    <dgm:pt modelId="{F13BF059-9653-4340-9132-6DBE3108E450}" type="pres">
      <dgm:prSet presAssocID="{BB88DC12-CA5F-4486-8378-ECFB79E18DA3}" presName="node" presStyleLbl="node1" presStyleIdx="1" presStyleCnt="6">
        <dgm:presLayoutVars>
          <dgm:bulletEnabled val="1"/>
        </dgm:presLayoutVars>
      </dgm:prSet>
      <dgm:spPr/>
      <dgm:t>
        <a:bodyPr/>
        <a:lstStyle/>
        <a:p>
          <a:endParaRPr lang="en-US"/>
        </a:p>
      </dgm:t>
    </dgm:pt>
    <dgm:pt modelId="{002E73BC-91B2-48B3-BE42-CD4BC5510081}" type="pres">
      <dgm:prSet presAssocID="{ECC3D925-42F7-44CC-A590-34B051DC8DC7}" presName="sibTrans" presStyleCnt="0"/>
      <dgm:spPr/>
    </dgm:pt>
    <dgm:pt modelId="{071CCBEE-D6A8-4C3F-813C-81B68E31A72D}" type="pres">
      <dgm:prSet presAssocID="{C75455D7-FD1F-4AAD-92EE-C5AB3BBD1380}" presName="node" presStyleLbl="node1" presStyleIdx="2" presStyleCnt="6">
        <dgm:presLayoutVars>
          <dgm:bulletEnabled val="1"/>
        </dgm:presLayoutVars>
      </dgm:prSet>
      <dgm:spPr/>
      <dgm:t>
        <a:bodyPr/>
        <a:lstStyle/>
        <a:p>
          <a:endParaRPr lang="en-US"/>
        </a:p>
      </dgm:t>
    </dgm:pt>
    <dgm:pt modelId="{58B9CD55-8546-41BC-9B7C-B578FF5755D5}" type="pres">
      <dgm:prSet presAssocID="{00ABD179-5143-4BD5-8427-D7B4184B6E39}" presName="sibTrans" presStyleCnt="0"/>
      <dgm:spPr/>
    </dgm:pt>
    <dgm:pt modelId="{E25F9F17-8B74-4BAD-9331-F286F70F7AB5}" type="pres">
      <dgm:prSet presAssocID="{A7A2EBC8-DD04-4FB7-B4EF-1253EC924555}" presName="node" presStyleLbl="node1" presStyleIdx="3" presStyleCnt="6">
        <dgm:presLayoutVars>
          <dgm:bulletEnabled val="1"/>
        </dgm:presLayoutVars>
      </dgm:prSet>
      <dgm:spPr/>
      <dgm:t>
        <a:bodyPr/>
        <a:lstStyle/>
        <a:p>
          <a:endParaRPr lang="en-US"/>
        </a:p>
      </dgm:t>
    </dgm:pt>
    <dgm:pt modelId="{51E249E8-5B0E-4FF1-852C-177BA5720E77}" type="pres">
      <dgm:prSet presAssocID="{A6091600-304D-482F-9873-4CF9688C4C26}" presName="sibTrans" presStyleCnt="0"/>
      <dgm:spPr/>
    </dgm:pt>
    <dgm:pt modelId="{8745E4B4-039C-4EDD-A5E1-ED803B669956}" type="pres">
      <dgm:prSet presAssocID="{B964A9FE-3C52-4FE0-86A9-66E9C9551BD8}" presName="node" presStyleLbl="node1" presStyleIdx="4" presStyleCnt="6">
        <dgm:presLayoutVars>
          <dgm:bulletEnabled val="1"/>
        </dgm:presLayoutVars>
      </dgm:prSet>
      <dgm:spPr/>
      <dgm:t>
        <a:bodyPr/>
        <a:lstStyle/>
        <a:p>
          <a:endParaRPr lang="en-US"/>
        </a:p>
      </dgm:t>
    </dgm:pt>
    <dgm:pt modelId="{5290C9FC-0E76-4119-AEB6-441E57DA571F}" type="pres">
      <dgm:prSet presAssocID="{951C5EB3-7A98-4167-87BA-A9B2DF2C899B}" presName="sibTrans" presStyleCnt="0"/>
      <dgm:spPr/>
    </dgm:pt>
    <dgm:pt modelId="{6F3987C4-272C-401E-BC71-4505B8CA06FD}" type="pres">
      <dgm:prSet presAssocID="{5C9D3696-571A-489A-88A6-999403E8AEB7}" presName="node" presStyleLbl="node1" presStyleIdx="5" presStyleCnt="6">
        <dgm:presLayoutVars>
          <dgm:bulletEnabled val="1"/>
        </dgm:presLayoutVars>
      </dgm:prSet>
      <dgm:spPr/>
      <dgm:t>
        <a:bodyPr/>
        <a:lstStyle/>
        <a:p>
          <a:endParaRPr lang="en-US"/>
        </a:p>
      </dgm:t>
    </dgm:pt>
  </dgm:ptLst>
  <dgm:cxnLst>
    <dgm:cxn modelId="{85896472-B995-4325-916E-B50D03EBA289}" srcId="{E642E69C-2138-4FE7-8901-C390B9E3D0E5}" destId="{C75455D7-FD1F-4AAD-92EE-C5AB3BBD1380}" srcOrd="2" destOrd="0" parTransId="{5951F3D7-2819-443F-9CFB-C35670FF7D22}" sibTransId="{00ABD179-5143-4BD5-8427-D7B4184B6E39}"/>
    <dgm:cxn modelId="{C7460F91-2994-474C-9681-834928F130F9}" type="presOf" srcId="{B964A9FE-3C52-4FE0-86A9-66E9C9551BD8}" destId="{8745E4B4-039C-4EDD-A5E1-ED803B669956}" srcOrd="0" destOrd="0" presId="urn:microsoft.com/office/officeart/2005/8/layout/default"/>
    <dgm:cxn modelId="{BAD1344F-2B39-4315-A933-6FCF2852BB52}" srcId="{E642E69C-2138-4FE7-8901-C390B9E3D0E5}" destId="{4EC2BC80-D826-453C-A37B-8EFB5AA86AD9}" srcOrd="0" destOrd="0" parTransId="{70FE424F-F5FD-4425-999C-9447A2F3C94F}" sibTransId="{6037414A-30D1-4942-8B1E-2B65F8DDC3C9}"/>
    <dgm:cxn modelId="{5FE949CB-2E81-4FD3-9B98-85B8D9263595}" type="presOf" srcId="{4EC2BC80-D826-453C-A37B-8EFB5AA86AD9}" destId="{1665DB6C-D1CE-4AB8-8BCD-31A8F8AAAA94}" srcOrd="0" destOrd="0" presId="urn:microsoft.com/office/officeart/2005/8/layout/default"/>
    <dgm:cxn modelId="{D39CA3F4-737B-45FB-B197-D45889820014}" srcId="{E642E69C-2138-4FE7-8901-C390B9E3D0E5}" destId="{BB88DC12-CA5F-4486-8378-ECFB79E18DA3}" srcOrd="1" destOrd="0" parTransId="{4F80B9C8-15B7-4DAC-8412-B7BEF6F54C46}" sibTransId="{ECC3D925-42F7-44CC-A590-34B051DC8DC7}"/>
    <dgm:cxn modelId="{A4B224B0-9E14-4001-816B-8A1A6DA38039}" srcId="{E642E69C-2138-4FE7-8901-C390B9E3D0E5}" destId="{5C9D3696-571A-489A-88A6-999403E8AEB7}" srcOrd="5" destOrd="0" parTransId="{4D1BE512-FC26-4B68-9841-657D18B657D9}" sibTransId="{91B15FF3-1230-4E3D-8583-F72E035C90C9}"/>
    <dgm:cxn modelId="{69A535B5-4B24-4C7A-AD16-D62C50609C39}" srcId="{E642E69C-2138-4FE7-8901-C390B9E3D0E5}" destId="{B964A9FE-3C52-4FE0-86A9-66E9C9551BD8}" srcOrd="4" destOrd="0" parTransId="{9D1110F2-3627-43D5-8D6E-F6EA49479779}" sibTransId="{951C5EB3-7A98-4167-87BA-A9B2DF2C899B}"/>
    <dgm:cxn modelId="{CA1D0951-463C-47AA-913F-70372AFAD38B}" srcId="{E642E69C-2138-4FE7-8901-C390B9E3D0E5}" destId="{A7A2EBC8-DD04-4FB7-B4EF-1253EC924555}" srcOrd="3" destOrd="0" parTransId="{30CE56CE-73AB-424C-A218-E3204435E285}" sibTransId="{A6091600-304D-482F-9873-4CF9688C4C26}"/>
    <dgm:cxn modelId="{A4C76260-3F4E-4A27-A080-A0396A0DF610}" type="presOf" srcId="{C75455D7-FD1F-4AAD-92EE-C5AB3BBD1380}" destId="{071CCBEE-D6A8-4C3F-813C-81B68E31A72D}" srcOrd="0" destOrd="0" presId="urn:microsoft.com/office/officeart/2005/8/layout/default"/>
    <dgm:cxn modelId="{70DC1CBC-1A44-4816-99FF-F8BE8DA1B2BA}" type="presOf" srcId="{BB88DC12-CA5F-4486-8378-ECFB79E18DA3}" destId="{F13BF059-9653-4340-9132-6DBE3108E450}" srcOrd="0" destOrd="0" presId="urn:microsoft.com/office/officeart/2005/8/layout/default"/>
    <dgm:cxn modelId="{B066B919-D94D-4A59-987F-380DDC76B7B6}" type="presOf" srcId="{E642E69C-2138-4FE7-8901-C390B9E3D0E5}" destId="{BCF614E9-5750-4198-9058-B5028958A5A4}" srcOrd="0" destOrd="0" presId="urn:microsoft.com/office/officeart/2005/8/layout/default"/>
    <dgm:cxn modelId="{3EBCBFF7-88CA-43AC-B7ED-03559CAD8E43}" type="presOf" srcId="{5C9D3696-571A-489A-88A6-999403E8AEB7}" destId="{6F3987C4-272C-401E-BC71-4505B8CA06FD}" srcOrd="0" destOrd="0" presId="urn:microsoft.com/office/officeart/2005/8/layout/default"/>
    <dgm:cxn modelId="{4242C9BC-E563-4719-914E-BB41C049FC05}" type="presOf" srcId="{A7A2EBC8-DD04-4FB7-B4EF-1253EC924555}" destId="{E25F9F17-8B74-4BAD-9331-F286F70F7AB5}" srcOrd="0" destOrd="0" presId="urn:microsoft.com/office/officeart/2005/8/layout/default"/>
    <dgm:cxn modelId="{621A2651-5876-493A-A2B7-8C0B12627335}" type="presParOf" srcId="{BCF614E9-5750-4198-9058-B5028958A5A4}" destId="{1665DB6C-D1CE-4AB8-8BCD-31A8F8AAAA94}" srcOrd="0" destOrd="0" presId="urn:microsoft.com/office/officeart/2005/8/layout/default"/>
    <dgm:cxn modelId="{B57C74B7-0D85-4F53-93DC-6AB68EDACF2F}" type="presParOf" srcId="{BCF614E9-5750-4198-9058-B5028958A5A4}" destId="{7C1ACC6D-DFFF-4EDD-80C7-1A32A6D47F2E}" srcOrd="1" destOrd="0" presId="urn:microsoft.com/office/officeart/2005/8/layout/default"/>
    <dgm:cxn modelId="{CEDDBCF0-E973-4689-812F-9DF8BADB631F}" type="presParOf" srcId="{BCF614E9-5750-4198-9058-B5028958A5A4}" destId="{F13BF059-9653-4340-9132-6DBE3108E450}" srcOrd="2" destOrd="0" presId="urn:microsoft.com/office/officeart/2005/8/layout/default"/>
    <dgm:cxn modelId="{4A75EE8C-2747-4FFC-9E69-5BF4EB125AF7}" type="presParOf" srcId="{BCF614E9-5750-4198-9058-B5028958A5A4}" destId="{002E73BC-91B2-48B3-BE42-CD4BC5510081}" srcOrd="3" destOrd="0" presId="urn:microsoft.com/office/officeart/2005/8/layout/default"/>
    <dgm:cxn modelId="{F6ECB882-49E1-4BF0-98B5-D237EB25AF3D}" type="presParOf" srcId="{BCF614E9-5750-4198-9058-B5028958A5A4}" destId="{071CCBEE-D6A8-4C3F-813C-81B68E31A72D}" srcOrd="4" destOrd="0" presId="urn:microsoft.com/office/officeart/2005/8/layout/default"/>
    <dgm:cxn modelId="{CE96AFCC-C3F7-4EEC-AA5C-350C545C9400}" type="presParOf" srcId="{BCF614E9-5750-4198-9058-B5028958A5A4}" destId="{58B9CD55-8546-41BC-9B7C-B578FF5755D5}" srcOrd="5" destOrd="0" presId="urn:microsoft.com/office/officeart/2005/8/layout/default"/>
    <dgm:cxn modelId="{77E21D29-3DD9-4881-BCD2-9DB917FA8751}" type="presParOf" srcId="{BCF614E9-5750-4198-9058-B5028958A5A4}" destId="{E25F9F17-8B74-4BAD-9331-F286F70F7AB5}" srcOrd="6" destOrd="0" presId="urn:microsoft.com/office/officeart/2005/8/layout/default"/>
    <dgm:cxn modelId="{C1BFD261-0AF3-4529-A85B-76B8122729B6}" type="presParOf" srcId="{BCF614E9-5750-4198-9058-B5028958A5A4}" destId="{51E249E8-5B0E-4FF1-852C-177BA5720E77}" srcOrd="7" destOrd="0" presId="urn:microsoft.com/office/officeart/2005/8/layout/default"/>
    <dgm:cxn modelId="{B44F7B44-5179-4EAA-A0BA-EA6F53659CDD}" type="presParOf" srcId="{BCF614E9-5750-4198-9058-B5028958A5A4}" destId="{8745E4B4-039C-4EDD-A5E1-ED803B669956}" srcOrd="8" destOrd="0" presId="urn:microsoft.com/office/officeart/2005/8/layout/default"/>
    <dgm:cxn modelId="{162D30BD-C64C-4BA8-872F-FBEED88FCBE1}" type="presParOf" srcId="{BCF614E9-5750-4198-9058-B5028958A5A4}" destId="{5290C9FC-0E76-4119-AEB6-441E57DA571F}" srcOrd="9" destOrd="0" presId="urn:microsoft.com/office/officeart/2005/8/layout/default"/>
    <dgm:cxn modelId="{00595F15-FE6C-4A43-9A15-776080DDF8E4}" type="presParOf" srcId="{BCF614E9-5750-4198-9058-B5028958A5A4}" destId="{6F3987C4-272C-401E-BC71-4505B8CA06F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0.52396</cdr:x>
      <cdr:y>0.13709</cdr:y>
    </cdr:from>
    <cdr:to>
      <cdr:x>0.89142</cdr:x>
      <cdr:y>0.21146</cdr:y>
    </cdr:to>
    <cdr:sp macro="" textlink="">
      <cdr:nvSpPr>
        <cdr:cNvPr id="2" name="Oval 1"/>
        <cdr:cNvSpPr/>
      </cdr:nvSpPr>
      <cdr:spPr>
        <a:xfrm xmlns:a="http://schemas.openxmlformats.org/drawingml/2006/main">
          <a:off x="2344264" y="527520"/>
          <a:ext cx="1644053" cy="286183"/>
        </a:xfrm>
        <a:prstGeom xmlns:a="http://schemas.openxmlformats.org/drawingml/2006/main" prst="ellipse">
          <a:avLst/>
        </a:prstGeom>
        <a:noFill xmlns:a="http://schemas.openxmlformats.org/drawingml/2006/main"/>
        <a:ln xmlns:a="http://schemas.openxmlformats.org/drawingml/2006/main" w="1905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0.57773</cdr:x>
      <cdr:y>0.20057</cdr:y>
    </cdr:from>
    <cdr:to>
      <cdr:x>0.57777</cdr:x>
      <cdr:y>0.9164</cdr:y>
    </cdr:to>
    <cdr:cxnSp macro="">
      <cdr:nvCxnSpPr>
        <cdr:cNvPr id="3" name="Elbow Connector 2"/>
        <cdr:cNvCxnSpPr>
          <a:stCxn xmlns:a="http://schemas.openxmlformats.org/drawingml/2006/main" id="2" idx="3"/>
        </cdr:cNvCxnSpPr>
      </cdr:nvCxnSpPr>
      <cdr:spPr>
        <a:xfrm xmlns:a="http://schemas.openxmlformats.org/drawingml/2006/main" rot="5400000">
          <a:off x="1207633" y="2149000"/>
          <a:ext cx="2754585" cy="179"/>
        </a:xfrm>
        <a:prstGeom xmlns:a="http://schemas.openxmlformats.org/drawingml/2006/main" prst="bentConnector3">
          <a:avLst>
            <a:gd name="adj1" fmla="val 50000"/>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492" cy="462478"/>
          </a:xfrm>
          <a:prstGeom prst="rect">
            <a:avLst/>
          </a:prstGeom>
        </p:spPr>
        <p:txBody>
          <a:bodyPr vert="horz" lIns="97901" tIns="48951" rIns="97901" bIns="48951" rtlCol="0"/>
          <a:lstStyle>
            <a:lvl1pPr algn="l">
              <a:defRPr sz="1300"/>
            </a:lvl1pPr>
          </a:lstStyle>
          <a:p>
            <a:endParaRPr lang="en-US"/>
          </a:p>
        </p:txBody>
      </p:sp>
      <p:sp>
        <p:nvSpPr>
          <p:cNvPr id="3" name="Date Placeholder 2"/>
          <p:cNvSpPr>
            <a:spLocks noGrp="1"/>
          </p:cNvSpPr>
          <p:nvPr>
            <p:ph type="dt" sz="quarter" idx="1"/>
          </p:nvPr>
        </p:nvSpPr>
        <p:spPr>
          <a:xfrm>
            <a:off x="3971170" y="3"/>
            <a:ext cx="3037492" cy="462478"/>
          </a:xfrm>
          <a:prstGeom prst="rect">
            <a:avLst/>
          </a:prstGeom>
        </p:spPr>
        <p:txBody>
          <a:bodyPr vert="horz" lIns="97901" tIns="48951" rIns="97901" bIns="48951" rtlCol="0"/>
          <a:lstStyle>
            <a:lvl1pPr algn="r">
              <a:defRPr sz="1300"/>
            </a:lvl1pPr>
          </a:lstStyle>
          <a:p>
            <a:fld id="{561392C9-00E2-45CC-B87F-FA010F3A51ED}" type="datetimeFigureOut">
              <a:rPr lang="en-US" smtClean="0"/>
              <a:t>10/28/2015</a:t>
            </a:fld>
            <a:endParaRPr lang="en-US"/>
          </a:p>
        </p:txBody>
      </p:sp>
      <p:sp>
        <p:nvSpPr>
          <p:cNvPr id="4" name="Footer Placeholder 3"/>
          <p:cNvSpPr>
            <a:spLocks noGrp="1"/>
          </p:cNvSpPr>
          <p:nvPr>
            <p:ph type="ftr" sz="quarter" idx="2"/>
          </p:nvPr>
        </p:nvSpPr>
        <p:spPr>
          <a:xfrm>
            <a:off x="2" y="8771910"/>
            <a:ext cx="3037492" cy="462478"/>
          </a:xfrm>
          <a:prstGeom prst="rect">
            <a:avLst/>
          </a:prstGeom>
        </p:spPr>
        <p:txBody>
          <a:bodyPr vert="horz" lIns="97901" tIns="48951" rIns="97901" bIns="48951" rtlCol="0" anchor="b"/>
          <a:lstStyle>
            <a:lvl1pPr algn="l">
              <a:defRPr sz="1300"/>
            </a:lvl1pPr>
          </a:lstStyle>
          <a:p>
            <a:endParaRPr lang="en-US"/>
          </a:p>
        </p:txBody>
      </p:sp>
      <p:sp>
        <p:nvSpPr>
          <p:cNvPr id="5" name="Slide Number Placeholder 4"/>
          <p:cNvSpPr>
            <a:spLocks noGrp="1"/>
          </p:cNvSpPr>
          <p:nvPr>
            <p:ph type="sldNum" sz="quarter" idx="3"/>
          </p:nvPr>
        </p:nvSpPr>
        <p:spPr>
          <a:xfrm>
            <a:off x="3971170" y="8771910"/>
            <a:ext cx="3037492" cy="462478"/>
          </a:xfrm>
          <a:prstGeom prst="rect">
            <a:avLst/>
          </a:prstGeom>
        </p:spPr>
        <p:txBody>
          <a:bodyPr vert="horz" lIns="97901" tIns="48951" rIns="97901" bIns="48951" rtlCol="0" anchor="b"/>
          <a:lstStyle>
            <a:lvl1pPr algn="r">
              <a:defRPr sz="1300"/>
            </a:lvl1pPr>
          </a:lstStyle>
          <a:p>
            <a:fld id="{98D559A9-5097-4F01-A6D9-90CBB44EAC28}" type="slidenum">
              <a:rPr lang="en-US" smtClean="0"/>
              <a:t>‹#›</a:t>
            </a:fld>
            <a:endParaRPr lang="en-US"/>
          </a:p>
        </p:txBody>
      </p:sp>
    </p:spTree>
    <p:extLst>
      <p:ext uri="{BB962C8B-B14F-4D97-AF65-F5344CB8AC3E}">
        <p14:creationId xmlns:p14="http://schemas.microsoft.com/office/powerpoint/2010/main" val="218626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1804"/>
          </a:xfrm>
          <a:prstGeom prst="rect">
            <a:avLst/>
          </a:prstGeom>
        </p:spPr>
        <p:txBody>
          <a:bodyPr vert="horz" lIns="92208" tIns="46104" rIns="92208" bIns="46104" rtlCol="0"/>
          <a:lstStyle>
            <a:lvl1pPr algn="l">
              <a:defRPr sz="1200"/>
            </a:lvl1pPr>
          </a:lstStyle>
          <a:p>
            <a:endParaRPr lang="en-US"/>
          </a:p>
        </p:txBody>
      </p:sp>
      <p:sp>
        <p:nvSpPr>
          <p:cNvPr id="3" name="Date Placeholder 2"/>
          <p:cNvSpPr>
            <a:spLocks noGrp="1"/>
          </p:cNvSpPr>
          <p:nvPr>
            <p:ph type="dt" idx="1"/>
          </p:nvPr>
        </p:nvSpPr>
        <p:spPr>
          <a:xfrm>
            <a:off x="3970939" y="4"/>
            <a:ext cx="3037840" cy="461804"/>
          </a:xfrm>
          <a:prstGeom prst="rect">
            <a:avLst/>
          </a:prstGeom>
        </p:spPr>
        <p:txBody>
          <a:bodyPr vert="horz" lIns="92208" tIns="46104" rIns="92208" bIns="46104" rtlCol="0"/>
          <a:lstStyle>
            <a:lvl1pPr algn="r">
              <a:defRPr sz="1200"/>
            </a:lvl1pPr>
          </a:lstStyle>
          <a:p>
            <a:fld id="{BB3FF84D-A9B3-46D6-A234-F73E43EFBF3A}" type="datetimeFigureOut">
              <a:rPr lang="en-US" smtClean="0"/>
              <a:t>10/28/2015</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208" tIns="46104" rIns="92208" bIns="46104" rtlCol="0" anchor="ctr"/>
          <a:lstStyle/>
          <a:p>
            <a:endParaRPr lang="en-US"/>
          </a:p>
        </p:txBody>
      </p:sp>
      <p:sp>
        <p:nvSpPr>
          <p:cNvPr id="5" name="Notes Placeholder 4"/>
          <p:cNvSpPr>
            <a:spLocks noGrp="1"/>
          </p:cNvSpPr>
          <p:nvPr>
            <p:ph type="body" sz="quarter" idx="3"/>
          </p:nvPr>
        </p:nvSpPr>
        <p:spPr>
          <a:xfrm>
            <a:off x="701040" y="4387139"/>
            <a:ext cx="5608320" cy="4156234"/>
          </a:xfrm>
          <a:prstGeom prst="rect">
            <a:avLst/>
          </a:prstGeom>
        </p:spPr>
        <p:txBody>
          <a:bodyPr vert="horz" lIns="92208" tIns="46104" rIns="92208" bIns="461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1804"/>
          </a:xfrm>
          <a:prstGeom prst="rect">
            <a:avLst/>
          </a:prstGeom>
        </p:spPr>
        <p:txBody>
          <a:bodyPr vert="horz" lIns="92208" tIns="46104" rIns="92208" bIns="46104" rtlCol="0" anchor="b"/>
          <a:lstStyle>
            <a:lvl1pPr algn="l">
              <a:defRPr sz="1200"/>
            </a:lvl1pPr>
          </a:lstStyle>
          <a:p>
            <a:r>
              <a:rPr lang="en-US" smtClean="0"/>
              <a:t>990001-0001-15281-Active.18174585.1                10/21/2015 11:00:03 AM</a:t>
            </a:r>
            <a:endParaRPr lang="en-US"/>
          </a:p>
        </p:txBody>
      </p:sp>
      <p:sp>
        <p:nvSpPr>
          <p:cNvPr id="7" name="Slide Number Placeholder 6"/>
          <p:cNvSpPr>
            <a:spLocks noGrp="1"/>
          </p:cNvSpPr>
          <p:nvPr>
            <p:ph type="sldNum" sz="quarter" idx="5"/>
          </p:nvPr>
        </p:nvSpPr>
        <p:spPr>
          <a:xfrm>
            <a:off x="3970939" y="8772670"/>
            <a:ext cx="3037840" cy="461804"/>
          </a:xfrm>
          <a:prstGeom prst="rect">
            <a:avLst/>
          </a:prstGeom>
        </p:spPr>
        <p:txBody>
          <a:bodyPr vert="horz" lIns="92208" tIns="46104" rIns="92208" bIns="46104" rtlCol="0" anchor="b"/>
          <a:lstStyle>
            <a:lvl1pPr algn="r">
              <a:defRPr sz="1200"/>
            </a:lvl1pPr>
          </a:lstStyle>
          <a:p>
            <a:fld id="{AD29FD94-8552-4E3B-A9BA-FAF09160A7AE}" type="slidenum">
              <a:rPr lang="en-US" smtClean="0"/>
              <a:t>‹#›</a:t>
            </a:fld>
            <a:endParaRPr lang="en-US"/>
          </a:p>
        </p:txBody>
      </p:sp>
    </p:spTree>
    <p:extLst>
      <p:ext uri="{BB962C8B-B14F-4D97-AF65-F5344CB8AC3E}">
        <p14:creationId xmlns:p14="http://schemas.microsoft.com/office/powerpoint/2010/main" val="693559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990001-0001-15281-Active.16157996.5                9/8/2014 3:00:44 PM</a:t>
            </a:r>
            <a:endParaRPr lang="en-US" dirty="0"/>
          </a:p>
        </p:txBody>
      </p:sp>
      <p:sp>
        <p:nvSpPr>
          <p:cNvPr id="5" name="Slide Number Placeholder 4"/>
          <p:cNvSpPr>
            <a:spLocks noGrp="1"/>
          </p:cNvSpPr>
          <p:nvPr>
            <p:ph type="sldNum" sz="quarter" idx="11"/>
          </p:nvPr>
        </p:nvSpPr>
        <p:spPr/>
        <p:txBody>
          <a:bodyPr/>
          <a:lstStyle/>
          <a:p>
            <a:fld id="{AD29FD94-8552-4E3B-A9BA-FAF09160A7AE}" type="slidenum">
              <a:rPr lang="en-US" smtClean="0"/>
              <a:t>1</a:t>
            </a:fld>
            <a:endParaRPr lang="en-US" dirty="0"/>
          </a:p>
        </p:txBody>
      </p:sp>
    </p:spTree>
    <p:extLst>
      <p:ext uri="{BB962C8B-B14F-4D97-AF65-F5344CB8AC3E}">
        <p14:creationId xmlns:p14="http://schemas.microsoft.com/office/powerpoint/2010/main" val="130010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004091-0174-15281-Active.17076474.2</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27</a:t>
            </a:fld>
            <a:endParaRPr lang="en-US" dirty="0"/>
          </a:p>
        </p:txBody>
      </p:sp>
    </p:spTree>
    <p:extLst>
      <p:ext uri="{BB962C8B-B14F-4D97-AF65-F5344CB8AC3E}">
        <p14:creationId xmlns:p14="http://schemas.microsoft.com/office/powerpoint/2010/main" val="3196464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881063" y="439738"/>
            <a:ext cx="5272087" cy="3954462"/>
          </a:xfrm>
          <a:ln/>
        </p:spPr>
      </p:sp>
      <p:sp>
        <p:nvSpPr>
          <p:cNvPr id="16387" name="Rectangle 3"/>
          <p:cNvSpPr>
            <a:spLocks noGrp="1" noChangeArrowheads="1"/>
          </p:cNvSpPr>
          <p:nvPr>
            <p:ph type="body" idx="1"/>
          </p:nvPr>
        </p:nvSpPr>
        <p:spPr>
          <a:xfrm>
            <a:off x="300039" y="4618039"/>
            <a:ext cx="6410325" cy="43830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50900"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990002-0003-08501-Active.15866527.1</a:t>
            </a:r>
            <a:endParaRPr lang="en-US" dirty="0"/>
          </a:p>
        </p:txBody>
      </p:sp>
      <p:sp>
        <p:nvSpPr>
          <p:cNvPr id="5" name="Slide Number Placeholder 4"/>
          <p:cNvSpPr>
            <a:spLocks noGrp="1"/>
          </p:cNvSpPr>
          <p:nvPr>
            <p:ph type="sldNum" sz="quarter" idx="11"/>
          </p:nvPr>
        </p:nvSpPr>
        <p:spPr/>
        <p:txBody>
          <a:bodyPr/>
          <a:lstStyle/>
          <a:p>
            <a:fld id="{AD29FD94-8552-4E3B-A9BA-FAF09160A7AE}" type="slidenum">
              <a:rPr lang="en-US" smtClean="0"/>
              <a:t>39</a:t>
            </a:fld>
            <a:endParaRPr lang="en-US" dirty="0"/>
          </a:p>
        </p:txBody>
      </p:sp>
    </p:spTree>
    <p:extLst>
      <p:ext uri="{BB962C8B-B14F-4D97-AF65-F5344CB8AC3E}">
        <p14:creationId xmlns:p14="http://schemas.microsoft.com/office/powerpoint/2010/main" val="234756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990002-0003-08501-Active.15866527.1</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AD29FD94-8552-4E3B-A9BA-FAF09160A7A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4756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990002-0003-08501-Active.15866527.1</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AD29FD94-8552-4E3B-A9BA-FAF09160A7A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3475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990002-0003-08501-Active.15866527.1</a:t>
            </a:r>
            <a:endParaRPr lang="en-US" dirty="0"/>
          </a:p>
        </p:txBody>
      </p:sp>
      <p:sp>
        <p:nvSpPr>
          <p:cNvPr id="5" name="Slide Number Placeholder 4"/>
          <p:cNvSpPr>
            <a:spLocks noGrp="1"/>
          </p:cNvSpPr>
          <p:nvPr>
            <p:ph type="sldNum" sz="quarter" idx="11"/>
          </p:nvPr>
        </p:nvSpPr>
        <p:spPr/>
        <p:txBody>
          <a:bodyPr/>
          <a:lstStyle/>
          <a:p>
            <a:fld id="{AD29FD94-8552-4E3B-A9BA-FAF09160A7AE}" type="slidenum">
              <a:rPr lang="en-US" smtClean="0"/>
              <a:t>4</a:t>
            </a:fld>
            <a:endParaRPr lang="en-US" dirty="0"/>
          </a:p>
        </p:txBody>
      </p:sp>
    </p:spTree>
    <p:extLst>
      <p:ext uri="{BB962C8B-B14F-4D97-AF65-F5344CB8AC3E}">
        <p14:creationId xmlns:p14="http://schemas.microsoft.com/office/powerpoint/2010/main" val="234756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004091-0174-08871-Active.14332955.1</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16</a:t>
            </a:fld>
            <a:endParaRPr lang="en-US" dirty="0"/>
          </a:p>
        </p:txBody>
      </p:sp>
    </p:spTree>
    <p:extLst>
      <p:ext uri="{BB962C8B-B14F-4D97-AF65-F5344CB8AC3E}">
        <p14:creationId xmlns:p14="http://schemas.microsoft.com/office/powerpoint/2010/main" val="205790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990001-0001-15281-Active.17368537.5                6/2/2015 2:19:59 PM</a:t>
            </a:r>
            <a:endParaRPr lang="en-US" dirty="0"/>
          </a:p>
        </p:txBody>
      </p:sp>
      <p:sp>
        <p:nvSpPr>
          <p:cNvPr id="5" name="Slide Number Placeholder 4"/>
          <p:cNvSpPr>
            <a:spLocks noGrp="1"/>
          </p:cNvSpPr>
          <p:nvPr>
            <p:ph type="sldNum" sz="quarter" idx="11"/>
          </p:nvPr>
        </p:nvSpPr>
        <p:spPr/>
        <p:txBody>
          <a:bodyPr/>
          <a:lstStyle/>
          <a:p>
            <a:fld id="{AD29FD94-8552-4E3B-A9BA-FAF09160A7AE}" type="slidenum">
              <a:rPr lang="en-US" smtClean="0"/>
              <a:t>20</a:t>
            </a:fld>
            <a:endParaRPr lang="en-US" dirty="0"/>
          </a:p>
        </p:txBody>
      </p:sp>
    </p:spTree>
    <p:extLst>
      <p:ext uri="{BB962C8B-B14F-4D97-AF65-F5344CB8AC3E}">
        <p14:creationId xmlns:p14="http://schemas.microsoft.com/office/powerpoint/2010/main" val="248871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004091-0174-15281-Active.17076474.2</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21</a:t>
            </a:fld>
            <a:endParaRPr lang="en-US" dirty="0"/>
          </a:p>
        </p:txBody>
      </p:sp>
    </p:spTree>
    <p:extLst>
      <p:ext uri="{BB962C8B-B14F-4D97-AF65-F5344CB8AC3E}">
        <p14:creationId xmlns:p14="http://schemas.microsoft.com/office/powerpoint/2010/main" val="319646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004091-0174-15281-Active.17076474.2</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22</a:t>
            </a:fld>
            <a:endParaRPr lang="en-US" dirty="0"/>
          </a:p>
        </p:txBody>
      </p:sp>
    </p:spTree>
    <p:extLst>
      <p:ext uri="{BB962C8B-B14F-4D97-AF65-F5344CB8AC3E}">
        <p14:creationId xmlns:p14="http://schemas.microsoft.com/office/powerpoint/2010/main" val="319646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004091-0174-15281-Active.17076474.2</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23</a:t>
            </a:fld>
            <a:endParaRPr lang="en-US" dirty="0"/>
          </a:p>
        </p:txBody>
      </p:sp>
    </p:spTree>
    <p:extLst>
      <p:ext uri="{BB962C8B-B14F-4D97-AF65-F5344CB8AC3E}">
        <p14:creationId xmlns:p14="http://schemas.microsoft.com/office/powerpoint/2010/main" val="319646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004091-0174-15281-Active.17076474.2</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25</a:t>
            </a:fld>
            <a:endParaRPr lang="en-US" dirty="0"/>
          </a:p>
        </p:txBody>
      </p:sp>
    </p:spTree>
    <p:extLst>
      <p:ext uri="{BB962C8B-B14F-4D97-AF65-F5344CB8AC3E}">
        <p14:creationId xmlns:p14="http://schemas.microsoft.com/office/powerpoint/2010/main" val="319646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004091-0174-15281-Active.17076474.2</a:t>
            </a:r>
            <a:endParaRPr lang="en-US" dirty="0"/>
          </a:p>
        </p:txBody>
      </p:sp>
      <p:sp>
        <p:nvSpPr>
          <p:cNvPr id="5" name="Slide Number Placeholder 4"/>
          <p:cNvSpPr>
            <a:spLocks noGrp="1"/>
          </p:cNvSpPr>
          <p:nvPr>
            <p:ph type="sldNum" sz="quarter" idx="11"/>
          </p:nvPr>
        </p:nvSpPr>
        <p:spPr/>
        <p:txBody>
          <a:bodyPr/>
          <a:lstStyle/>
          <a:p>
            <a:fld id="{F6BC1CB7-4EA7-436D-A254-E978D3FFE9E8}" type="slidenum">
              <a:rPr lang="en-US" smtClean="0"/>
              <a:pPr/>
              <a:t>26</a:t>
            </a:fld>
            <a:endParaRPr lang="en-US" dirty="0"/>
          </a:p>
        </p:txBody>
      </p:sp>
    </p:spTree>
    <p:extLst>
      <p:ext uri="{BB962C8B-B14F-4D97-AF65-F5344CB8AC3E}">
        <p14:creationId xmlns:p14="http://schemas.microsoft.com/office/powerpoint/2010/main" val="3196464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Typographic_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4816"/>
            <a:ext cx="9144000" cy="5663184"/>
          </a:xfrm>
          <a:prstGeom prst="rect">
            <a:avLst/>
          </a:prstGeom>
        </p:spPr>
      </p:pic>
      <p:sp>
        <p:nvSpPr>
          <p:cNvPr id="11" name="Rectangle 10"/>
          <p:cNvSpPr/>
          <p:nvPr userDrawn="1"/>
        </p:nvSpPr>
        <p:spPr>
          <a:xfrm>
            <a:off x="0" y="1216152"/>
            <a:ext cx="9144000"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a:spLocks noGrp="1"/>
          </p:cNvSpPr>
          <p:nvPr>
            <p:ph type="title"/>
          </p:nvPr>
        </p:nvSpPr>
        <p:spPr>
          <a:xfrm>
            <a:off x="355600" y="1920240"/>
            <a:ext cx="8549327" cy="1280160"/>
          </a:xfrm>
          <a:prstGeom prst="rect">
            <a:avLst/>
          </a:prstGeom>
        </p:spPr>
        <p:txBody>
          <a:bodyPr anchor="b"/>
          <a:lstStyle>
            <a:lvl1pPr>
              <a:lnSpc>
                <a:spcPct val="95000"/>
              </a:lnSpc>
              <a:defRPr lang="en-US" sz="3600" b="0" i="0" cap="none" spc="0" baseline="0" dirty="0">
                <a:solidFill>
                  <a:schemeClr val="tx2"/>
                </a:solidFill>
              </a:defRPr>
            </a:lvl1pPr>
          </a:lstStyle>
          <a:p>
            <a:pPr marL="0" lvl="0"/>
            <a:r>
              <a:rPr lang="en-US" dirty="0" smtClean="0"/>
              <a:t>Presentation Title</a:t>
            </a:r>
            <a:endParaRPr lang="en-US" dirty="0"/>
          </a:p>
        </p:txBody>
      </p:sp>
      <p:sp>
        <p:nvSpPr>
          <p:cNvPr id="19" name="Text Placeholder 18"/>
          <p:cNvSpPr>
            <a:spLocks noGrp="1"/>
          </p:cNvSpPr>
          <p:nvPr>
            <p:ph type="body" sz="quarter" idx="11" hasCustomPrompt="1"/>
          </p:nvPr>
        </p:nvSpPr>
        <p:spPr>
          <a:xfrm>
            <a:off x="355601" y="3383280"/>
            <a:ext cx="4304472" cy="2743200"/>
          </a:xfrm>
        </p:spPr>
        <p:txBody>
          <a:bodyPr anchor="t" anchorCtr="0"/>
          <a:lstStyle>
            <a:lvl1pPr>
              <a:lnSpc>
                <a:spcPct val="100000"/>
              </a:lnSpc>
              <a:spcBef>
                <a:spcPts val="400"/>
              </a:spcBef>
              <a:spcAft>
                <a:spcPts val="200"/>
              </a:spcAft>
              <a:defRPr lang="en-US" sz="2200" dirty="0" smtClean="0">
                <a:solidFill>
                  <a:schemeClr val="tx1"/>
                </a:solidFill>
              </a:defRPr>
            </a:lvl1pPr>
          </a:lstStyle>
          <a:p>
            <a:pPr lvl="0"/>
            <a:r>
              <a:rPr lang="en-US" dirty="0" smtClean="0"/>
              <a:t>Presentation sub-title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30" name="Group 29"/>
          <p:cNvGrpSpPr>
            <a:grpSpLocks noChangeAspect="1"/>
          </p:cNvGrpSpPr>
          <p:nvPr userDrawn="1"/>
        </p:nvGrpSpPr>
        <p:grpSpPr bwMode="gray">
          <a:xfrm>
            <a:off x="470041" y="186566"/>
            <a:ext cx="1691640" cy="600405"/>
            <a:chOff x="449263" y="398463"/>
            <a:chExt cx="1789112" cy="635000"/>
          </a:xfrm>
        </p:grpSpPr>
        <p:sp>
          <p:nvSpPr>
            <p:cNvPr id="31"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429525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head, Two Column_no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B0005A4-9A48-4F82-82D8-7D3EECF7B059}" type="slidenum">
              <a:rPr lang="en-US" smtClean="0"/>
              <a:pPr/>
              <a:t>‹#›</a:t>
            </a:fld>
            <a:endParaRPr lang="en-US" dirty="0"/>
          </a:p>
        </p:txBody>
      </p:sp>
      <p:sp>
        <p:nvSpPr>
          <p:cNvPr id="6" name="Content Placeholder 2"/>
          <p:cNvSpPr>
            <a:spLocks noGrp="1"/>
          </p:cNvSpPr>
          <p:nvPr>
            <p:ph idx="1"/>
          </p:nvPr>
        </p:nvSpPr>
        <p:spPr>
          <a:xfrm>
            <a:off x="354176" y="1280160"/>
            <a:ext cx="4215384" cy="475488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6"/>
          </p:nvPr>
        </p:nvSpPr>
        <p:spPr>
          <a:xfrm>
            <a:off x="4574440" y="1280160"/>
            <a:ext cx="4215384" cy="475488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99299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head, One Column_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B0005A4-9A48-4F82-82D8-7D3EECF7B059}" type="slidenum">
              <a:rPr lang="en-US" smtClean="0"/>
              <a:pPr/>
              <a:t>‹#›</a:t>
            </a:fld>
            <a:endParaRPr lang="en-US" dirty="0"/>
          </a:p>
        </p:txBody>
      </p:sp>
      <p:sp>
        <p:nvSpPr>
          <p:cNvPr id="5" name="Content Placeholder 2"/>
          <p:cNvSpPr>
            <a:spLocks noGrp="1"/>
          </p:cNvSpPr>
          <p:nvPr>
            <p:ph idx="1"/>
          </p:nvPr>
        </p:nvSpPr>
        <p:spPr>
          <a:xfrm>
            <a:off x="354176" y="2103120"/>
            <a:ext cx="8440574" cy="393192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7"/>
          </p:nvPr>
        </p:nvSpPr>
        <p:spPr>
          <a:xfrm>
            <a:off x="357188" y="1463040"/>
            <a:ext cx="8440737" cy="558800"/>
          </a:xfrm>
          <a:solidFill>
            <a:schemeClr val="accent2">
              <a:lumMod val="20000"/>
              <a:lumOff val="80000"/>
            </a:schemeClr>
          </a:solidFill>
          <a:ln w="3175">
            <a:solidFill>
              <a:schemeClr val="accent1"/>
            </a:solidFill>
          </a:ln>
        </p:spPr>
        <p:txBody>
          <a:bodyPr anchor="ctr" anchorCtr="0"/>
          <a:lstStyle>
            <a:lvl1pPr algn="ctr">
              <a:defRPr b="0">
                <a:solidFill>
                  <a:schemeClr val="accent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113746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401301316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71048904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anded Portrait Biography">
    <p:spTree>
      <p:nvGrpSpPr>
        <p:cNvPr id="1" name=""/>
        <p:cNvGrpSpPr/>
        <p:nvPr/>
      </p:nvGrpSpPr>
      <p:grpSpPr>
        <a:xfrm>
          <a:off x="0" y="0"/>
          <a:ext cx="0" cy="0"/>
          <a:chOff x="0" y="0"/>
          <a:chExt cx="0" cy="0"/>
        </a:xfrm>
      </p:grpSpPr>
      <p:sp>
        <p:nvSpPr>
          <p:cNvPr id="25" name="Rectangle 24"/>
          <p:cNvSpPr/>
          <p:nvPr userDrawn="1"/>
        </p:nvSpPr>
        <p:spPr>
          <a:xfrm>
            <a:off x="0" y="0"/>
            <a:ext cx="9144000" cy="1300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hasCustomPrompt="1"/>
          </p:nvPr>
        </p:nvSpPr>
        <p:spPr>
          <a:xfrm>
            <a:off x="354176" y="242443"/>
            <a:ext cx="6046624" cy="491653"/>
          </a:xfrm>
        </p:spPr>
        <p:txBody>
          <a:bodyPr/>
          <a:lstStyle>
            <a:lvl1pPr>
              <a:defRPr>
                <a:solidFill>
                  <a:schemeClr val="bg1"/>
                </a:solidFill>
              </a:defRPr>
            </a:lvl1pPr>
          </a:lstStyle>
          <a:p>
            <a:r>
              <a:rPr lang="en-US" dirty="0" smtClean="0"/>
              <a:t>Name Here</a:t>
            </a:r>
            <a:endParaRPr lang="en-US" dirty="0"/>
          </a:p>
        </p:txBody>
      </p:sp>
      <p:sp>
        <p:nvSpPr>
          <p:cNvPr id="27" name="Content Placeholder 2"/>
          <p:cNvSpPr>
            <a:spLocks noGrp="1"/>
          </p:cNvSpPr>
          <p:nvPr>
            <p:ph idx="1"/>
          </p:nvPr>
        </p:nvSpPr>
        <p:spPr>
          <a:xfrm>
            <a:off x="354175" y="1399431"/>
            <a:ext cx="8439912" cy="4754880"/>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p:txBody>
      </p:sp>
      <p:sp>
        <p:nvSpPr>
          <p:cNvPr id="28" name="Text Placeholder 8"/>
          <p:cNvSpPr>
            <a:spLocks noGrp="1"/>
          </p:cNvSpPr>
          <p:nvPr>
            <p:ph type="body" sz="quarter" idx="13" hasCustomPrompt="1"/>
          </p:nvPr>
        </p:nvSpPr>
        <p:spPr>
          <a:xfrm>
            <a:off x="351631" y="690783"/>
            <a:ext cx="6049169" cy="384600"/>
          </a:xfrm>
        </p:spPr>
        <p:txBody>
          <a:bodyPr/>
          <a:lstStyle>
            <a:lvl1pPr>
              <a:defRPr sz="1400" i="1" baseline="0">
                <a:solidFill>
                  <a:schemeClr val="bg1"/>
                </a:solidFill>
              </a:defRPr>
            </a:lvl1pPr>
            <a:lvl2pPr>
              <a:defRPr sz="1800"/>
            </a:lvl2pPr>
            <a:lvl3pPr>
              <a:defRPr sz="1800"/>
            </a:lvl3pPr>
            <a:lvl4pPr>
              <a:defRPr sz="1800"/>
            </a:lvl4pPr>
            <a:lvl5pPr>
              <a:defRPr sz="1800"/>
            </a:lvl5pPr>
          </a:lstStyle>
          <a:p>
            <a:pPr lvl="0"/>
            <a:r>
              <a:rPr lang="en-US" dirty="0" smtClean="0"/>
              <a:t>Title Here</a:t>
            </a:r>
          </a:p>
        </p:txBody>
      </p:sp>
      <p:sp>
        <p:nvSpPr>
          <p:cNvPr id="29" name="Text Placeholder 10"/>
          <p:cNvSpPr>
            <a:spLocks noGrp="1"/>
          </p:cNvSpPr>
          <p:nvPr>
            <p:ph type="body" sz="quarter" idx="14" hasCustomPrompt="1"/>
          </p:nvPr>
        </p:nvSpPr>
        <p:spPr>
          <a:xfrm>
            <a:off x="355601" y="995622"/>
            <a:ext cx="6045200" cy="325438"/>
          </a:xfrm>
        </p:spPr>
        <p:txBody>
          <a:bodyPr/>
          <a:lstStyle>
            <a:lvl1pPr>
              <a:defRPr sz="1100" b="0">
                <a:solidFill>
                  <a:schemeClr val="tx1"/>
                </a:solidFill>
                <a:latin typeface="+mn-lt"/>
                <a:cs typeface="Arial"/>
              </a:defRPr>
            </a:lvl1pPr>
          </a:lstStyle>
          <a:p>
            <a:pPr lvl="0"/>
            <a:r>
              <a:rPr lang="en-US" dirty="0" smtClean="0"/>
              <a:t>name@stblaw.com    +1-000-000-0000</a:t>
            </a:r>
            <a:endParaRPr lang="en-US" dirty="0"/>
          </a:p>
        </p:txBody>
      </p:sp>
      <p:sp>
        <p:nvSpPr>
          <p:cNvPr id="31" name="Picture Placeholder 9"/>
          <p:cNvSpPr>
            <a:spLocks noGrp="1"/>
          </p:cNvSpPr>
          <p:nvPr>
            <p:ph type="pic" sz="quarter" idx="16" hasCustomPrompt="1"/>
          </p:nvPr>
        </p:nvSpPr>
        <p:spPr>
          <a:xfrm>
            <a:off x="6588126" y="0"/>
            <a:ext cx="1106424" cy="1298448"/>
          </a:xfrm>
          <a:solidFill>
            <a:schemeClr val="accent4"/>
          </a:solidFill>
        </p:spPr>
        <p:txBody>
          <a:bodyPr/>
          <a:lstStyle>
            <a:lvl1pPr>
              <a:defRPr/>
            </a:lvl1pPr>
          </a:lstStyle>
          <a:p>
            <a:r>
              <a:rPr lang="en-US" dirty="0" smtClean="0"/>
              <a:t>Place portrait here</a:t>
            </a:r>
            <a:endParaRPr lang="en-US" dirty="0"/>
          </a:p>
        </p:txBody>
      </p:sp>
      <p:sp>
        <p:nvSpPr>
          <p:cNvPr id="34" name="Slide Number Placeholder 3"/>
          <p:cNvSpPr>
            <a:spLocks noGrp="1"/>
          </p:cNvSpPr>
          <p:nvPr>
            <p:ph type="sldNum" sz="quarter" idx="19"/>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9255785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4176" y="1280160"/>
            <a:ext cx="6420111" cy="4754880"/>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6922008" y="1300163"/>
            <a:ext cx="0" cy="475488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6" hasCustomPrompt="1"/>
          </p:nvPr>
        </p:nvSpPr>
        <p:spPr>
          <a:xfrm>
            <a:off x="7051675" y="1300163"/>
            <a:ext cx="1743075" cy="1417637"/>
          </a:xfrm>
        </p:spPr>
        <p:txBody>
          <a:bodyPr/>
          <a:lstStyle>
            <a:lvl1pPr algn="ctr">
              <a:defRPr/>
            </a:lvl1pPr>
          </a:lstStyle>
          <a:p>
            <a:r>
              <a:rPr lang="en-US" dirty="0" smtClean="0"/>
              <a:t>Place logo here</a:t>
            </a:r>
            <a:endParaRPr lang="en-US" dirty="0"/>
          </a:p>
        </p:txBody>
      </p:sp>
      <p:sp>
        <p:nvSpPr>
          <p:cNvPr id="9"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10" name="Text Placeholder 12"/>
          <p:cNvSpPr>
            <a:spLocks noGrp="1"/>
          </p:cNvSpPr>
          <p:nvPr>
            <p:ph type="body" sz="quarter" idx="19"/>
          </p:nvPr>
        </p:nvSpPr>
        <p:spPr>
          <a:xfrm>
            <a:off x="7059830" y="2651760"/>
            <a:ext cx="1737360" cy="3383280"/>
          </a:xfrm>
          <a:solidFill>
            <a:schemeClr val="accent3">
              <a:lumMod val="40000"/>
              <a:lumOff val="60000"/>
            </a:schemeClr>
          </a:solidFill>
        </p:spPr>
        <p:txBody>
          <a:bodyPr/>
          <a:lstStyle>
            <a:lvl1pPr>
              <a:defRPr sz="1200"/>
            </a:lvl1pPr>
            <a:lvl2pPr marL="114300" indent="-114300">
              <a:defRPr sz="1200"/>
            </a:lvl2pPr>
            <a:lvl3pPr marL="231775" indent="-112713">
              <a:defRPr sz="1200"/>
            </a:lvl3pPr>
            <a:lvl4pPr marL="350838" indent="-122238">
              <a:defRPr sz="1200"/>
            </a:lvl4pPr>
            <a:lvl5pPr marL="460375" indent="-112713">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866839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Slide">
    <p:spTree>
      <p:nvGrpSpPr>
        <p:cNvPr id="1" name=""/>
        <p:cNvGrpSpPr/>
        <p:nvPr/>
      </p:nvGrpSpPr>
      <p:grpSpPr>
        <a:xfrm>
          <a:off x="0" y="0"/>
          <a:ext cx="0" cy="0"/>
          <a:chOff x="0" y="0"/>
          <a:chExt cx="0" cy="0"/>
        </a:xfrm>
      </p:grpSpPr>
      <p:sp>
        <p:nvSpPr>
          <p:cNvPr id="2" name="Title 1"/>
          <p:cNvSpPr>
            <a:spLocks noGrp="1"/>
          </p:cNvSpPr>
          <p:nvPr>
            <p:ph type="title"/>
          </p:nvPr>
        </p:nvSpPr>
        <p:spPr>
          <a:xfrm>
            <a:off x="354176" y="287515"/>
            <a:ext cx="6420112" cy="94183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4176" y="1280160"/>
            <a:ext cx="6420111" cy="4661214"/>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5" hasCustomPrompt="1"/>
          </p:nvPr>
        </p:nvSpPr>
        <p:spPr>
          <a:xfrm>
            <a:off x="354013" y="5858189"/>
            <a:ext cx="833278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smtClean="0"/>
              <a:t>Footnotes here</a:t>
            </a:r>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80446103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4176" y="1876426"/>
            <a:ext cx="6420111" cy="473968"/>
          </a:xfrm>
        </p:spPr>
        <p:txBody>
          <a:bodyPr/>
          <a:lstStyle>
            <a:lvl1pPr>
              <a:spcBef>
                <a:spcPts val="0"/>
              </a:spcBef>
              <a:spcAft>
                <a:spcPts val="0"/>
              </a:spcAft>
              <a:defRPr b="0">
                <a:solidFill>
                  <a:schemeClr val="tx2"/>
                </a:solidFill>
              </a:defRPr>
            </a:lvl1pPr>
            <a:lvl2pPr marL="0" indent="0">
              <a:spcBef>
                <a:spcPts val="0"/>
              </a:spcBef>
              <a:spcAft>
                <a:spcPts val="0"/>
              </a:spcAft>
              <a:buNone/>
              <a:defRPr sz="900" i="1"/>
            </a:lvl2pPr>
          </a:lstStyle>
          <a:p>
            <a:pPr lvl="0"/>
            <a:r>
              <a:rPr lang="en-US" dirty="0" smtClean="0"/>
              <a:t>Click to edit Master text styles</a:t>
            </a:r>
          </a:p>
          <a:p>
            <a:pPr lvl="1"/>
            <a:r>
              <a:rPr lang="en-US" dirty="0" smtClean="0"/>
              <a:t>Second level</a:t>
            </a:r>
          </a:p>
        </p:txBody>
      </p:sp>
      <p:sp>
        <p:nvSpPr>
          <p:cNvPr id="9" name="Text Placeholder 8"/>
          <p:cNvSpPr>
            <a:spLocks noGrp="1"/>
          </p:cNvSpPr>
          <p:nvPr>
            <p:ph type="body" sz="quarter" idx="13" hasCustomPrompt="1"/>
          </p:nvPr>
        </p:nvSpPr>
        <p:spPr>
          <a:xfrm>
            <a:off x="354014" y="1193978"/>
            <a:ext cx="6420274" cy="679897"/>
          </a:xfrm>
        </p:spPr>
        <p:txBody>
          <a:bodyPr/>
          <a:lstStyle>
            <a:lvl1pPr>
              <a:defRPr sz="1800" baseline="0"/>
            </a:lvl1pPr>
            <a:lvl2pPr>
              <a:defRPr sz="1800"/>
            </a:lvl2pPr>
            <a:lvl3pPr>
              <a:defRPr sz="1800"/>
            </a:lvl3pPr>
            <a:lvl4pPr>
              <a:defRPr sz="1800"/>
            </a:lvl4pPr>
            <a:lvl5pPr>
              <a:defRPr sz="1800"/>
            </a:lvl5pPr>
          </a:lstStyle>
          <a:p>
            <a:pPr lvl="0"/>
            <a:r>
              <a:rPr lang="en-US" dirty="0" smtClean="0"/>
              <a:t>Click to edit large text styles</a:t>
            </a:r>
          </a:p>
        </p:txBody>
      </p:sp>
      <p:sp>
        <p:nvSpPr>
          <p:cNvPr id="13" name="Text Placeholder 12"/>
          <p:cNvSpPr>
            <a:spLocks noGrp="1"/>
          </p:cNvSpPr>
          <p:nvPr>
            <p:ph type="body" sz="quarter" idx="15" hasCustomPrompt="1"/>
          </p:nvPr>
        </p:nvSpPr>
        <p:spPr>
          <a:xfrm>
            <a:off x="354013" y="5858189"/>
            <a:ext cx="8332787" cy="475235"/>
          </a:xfrm>
        </p:spPr>
        <p:txBody>
          <a:bodyPr anchor="b" anchorCtr="0"/>
          <a:lstStyle>
            <a:lvl1pPr marL="115888" indent="-115888">
              <a:spcBef>
                <a:spcPts val="100"/>
              </a:spcBef>
              <a:spcAft>
                <a:spcPts val="200"/>
              </a:spcAft>
              <a:buFont typeface="+mj-lt"/>
              <a:buAutoNum type="arabicPeriod"/>
              <a:defRPr sz="700"/>
            </a:lvl1pPr>
          </a:lstStyle>
          <a:p>
            <a:pPr lvl="0"/>
            <a:r>
              <a:rPr lang="en-US" dirty="0" smtClean="0"/>
              <a:t>Footnotes here</a:t>
            </a:r>
          </a:p>
        </p:txBody>
      </p:sp>
      <p:sp>
        <p:nvSpPr>
          <p:cNvPr id="7" name="Chart Placeholder 6"/>
          <p:cNvSpPr>
            <a:spLocks noGrp="1"/>
          </p:cNvSpPr>
          <p:nvPr>
            <p:ph type="chart" sz="quarter" idx="16"/>
          </p:nvPr>
        </p:nvSpPr>
        <p:spPr>
          <a:xfrm>
            <a:off x="461963" y="2401888"/>
            <a:ext cx="6280150" cy="3194050"/>
          </a:xfrm>
          <a:solidFill>
            <a:schemeClr val="accent2">
              <a:lumMod val="20000"/>
              <a:lumOff val="80000"/>
            </a:schemeClr>
          </a:solidFill>
        </p:spPr>
        <p:txBody>
          <a:bodyPr/>
          <a:lstStyle/>
          <a:p>
            <a:endParaRPr lang="en-US" dirty="0"/>
          </a:p>
        </p:txBody>
      </p:sp>
      <p:sp>
        <p:nvSpPr>
          <p:cNvPr id="11"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33019836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 Slide_Blue">
    <p:spTree>
      <p:nvGrpSpPr>
        <p:cNvPr id="1" name=""/>
        <p:cNvGrpSpPr/>
        <p:nvPr/>
      </p:nvGrpSpPr>
      <p:grpSpPr>
        <a:xfrm>
          <a:off x="0" y="0"/>
          <a:ext cx="0" cy="0"/>
          <a:chOff x="0" y="0"/>
          <a:chExt cx="0" cy="0"/>
        </a:xfrm>
      </p:grpSpPr>
      <p:sp>
        <p:nvSpPr>
          <p:cNvPr id="3" name="AutoShape 3"/>
          <p:cNvSpPr>
            <a:spLocks noChangeArrowheads="1" noTextEdit="1"/>
          </p:cNvSpPr>
          <p:nvPr userDrawn="1"/>
        </p:nvSpPr>
        <p:spPr bwMode="auto">
          <a:xfrm>
            <a:off x="0" y="0"/>
            <a:ext cx="9144000" cy="6373368"/>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9" name="Freeform 7"/>
          <p:cNvSpPr>
            <a:spLocks/>
          </p:cNvSpPr>
          <p:nvPr userDrawn="1"/>
        </p:nvSpPr>
        <p:spPr bwMode="auto">
          <a:xfrm>
            <a:off x="0" y="-25400"/>
            <a:ext cx="9153525" cy="5459502"/>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Lst>
            <a:ahLst/>
            <a:cxnLst>
              <a:cxn ang="0">
                <a:pos x="T0" y="T1"/>
              </a:cxn>
              <a:cxn ang="0">
                <a:pos x="T2" y="T3"/>
              </a:cxn>
              <a:cxn ang="0">
                <a:pos x="T4" y="T5"/>
              </a:cxn>
              <a:cxn ang="0">
                <a:pos x="T6" y="T7"/>
              </a:cxn>
              <a:cxn ang="0">
                <a:pos x="T8" y="T9"/>
              </a:cxn>
              <a:cxn ang="0">
                <a:pos x="T10" y="T11"/>
              </a:cxn>
              <a:cxn ang="0">
                <a:pos x="T12" y="T13"/>
              </a:cxn>
            </a:cxnLst>
            <a:rect l="0" t="0" r="r" b="b"/>
            <a:pathLst>
              <a:path w="2880" h="1709">
                <a:moveTo>
                  <a:pt x="1750" y="1693"/>
                </a:moveTo>
                <a:cubicBezTo>
                  <a:pt x="2020" y="1281"/>
                  <a:pt x="2416" y="971"/>
                  <a:pt x="2880" y="825"/>
                </a:cubicBezTo>
                <a:cubicBezTo>
                  <a:pt x="2880" y="0"/>
                  <a:pt x="2880" y="0"/>
                  <a:pt x="2880" y="0"/>
                </a:cubicBezTo>
                <a:cubicBezTo>
                  <a:pt x="0" y="0"/>
                  <a:pt x="0" y="0"/>
                  <a:pt x="0" y="0"/>
                </a:cubicBezTo>
                <a:cubicBezTo>
                  <a:pt x="0" y="1420"/>
                  <a:pt x="0" y="1420"/>
                  <a:pt x="0" y="1420"/>
                </a:cubicBezTo>
                <a:cubicBezTo>
                  <a:pt x="420" y="1605"/>
                  <a:pt x="898" y="1709"/>
                  <a:pt x="1406" y="1709"/>
                </a:cubicBezTo>
                <a:cubicBezTo>
                  <a:pt x="1522" y="1709"/>
                  <a:pt x="1637" y="1703"/>
                  <a:pt x="1750" y="1693"/>
                </a:cubicBezTo>
                <a:close/>
              </a:path>
            </a:pathLst>
          </a:custGeom>
          <a:solidFill>
            <a:srgbClr val="B4C8D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auto">
          <a:xfrm>
            <a:off x="5018088" y="4411663"/>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C3D3E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562600" y="2611527"/>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DCE5F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Slide Number Placeholder 11"/>
          <p:cNvSpPr>
            <a:spLocks noGrp="1"/>
          </p:cNvSpPr>
          <p:nvPr>
            <p:ph type="sldNum" sz="quarter" idx="11"/>
          </p:nvPr>
        </p:nvSpPr>
        <p:spPr/>
        <p:txBody>
          <a:bodyPr/>
          <a:lstStyle/>
          <a:p>
            <a:fld id="{9B0005A4-9A48-4F82-82D8-7D3EECF7B059}" type="slidenum">
              <a:rPr lang="en-US" smtClean="0"/>
              <a:pPr/>
              <a:t>‹#›</a:t>
            </a:fld>
            <a:endParaRPr lang="en-US" dirty="0"/>
          </a:p>
        </p:txBody>
      </p:sp>
      <p:sp>
        <p:nvSpPr>
          <p:cNvPr id="13" name="Title 1"/>
          <p:cNvSpPr>
            <a:spLocks noGrp="1"/>
          </p:cNvSpPr>
          <p:nvPr>
            <p:ph type="ctrTitle"/>
          </p:nvPr>
        </p:nvSpPr>
        <p:spPr>
          <a:xfrm>
            <a:off x="355600" y="1700784"/>
            <a:ext cx="8788400" cy="679450"/>
          </a:xfrm>
        </p:spPr>
        <p:txBody>
          <a:bodyPr/>
          <a:lstStyle>
            <a:lvl1pPr>
              <a:lnSpc>
                <a:spcPct val="90000"/>
              </a:lnSpc>
              <a:defRPr sz="5300" spc="-7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333956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Typographi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4816"/>
            <a:ext cx="9144000" cy="5663184"/>
          </a:xfrm>
          <a:prstGeom prst="rect">
            <a:avLst/>
          </a:prstGeom>
        </p:spPr>
      </p:pic>
      <p:sp>
        <p:nvSpPr>
          <p:cNvPr id="4" name="Title Placeholder 1"/>
          <p:cNvSpPr>
            <a:spLocks noGrp="1"/>
          </p:cNvSpPr>
          <p:nvPr>
            <p:ph type="title"/>
          </p:nvPr>
        </p:nvSpPr>
        <p:spPr>
          <a:xfrm>
            <a:off x="355600" y="1920240"/>
            <a:ext cx="8549327" cy="1280160"/>
          </a:xfrm>
          <a:prstGeom prst="rect">
            <a:avLst/>
          </a:prstGeom>
        </p:spPr>
        <p:txBody>
          <a:bodyPr anchor="b"/>
          <a:lstStyle>
            <a:lvl1pPr>
              <a:lnSpc>
                <a:spcPct val="95000"/>
              </a:lnSpc>
              <a:defRPr lang="en-US" sz="3600" b="0" i="0" cap="none" spc="0" baseline="0" dirty="0">
                <a:solidFill>
                  <a:schemeClr val="tx2"/>
                </a:solidFill>
              </a:defRPr>
            </a:lvl1pPr>
          </a:lstStyle>
          <a:p>
            <a:pPr marL="0" lvl="0"/>
            <a:r>
              <a:rPr lang="en-US" dirty="0" smtClean="0"/>
              <a:t>Presentation Title</a:t>
            </a:r>
            <a:endParaRPr lang="en-US" dirty="0"/>
          </a:p>
        </p:txBody>
      </p:sp>
      <p:sp>
        <p:nvSpPr>
          <p:cNvPr id="19" name="Text Placeholder 18"/>
          <p:cNvSpPr>
            <a:spLocks noGrp="1"/>
          </p:cNvSpPr>
          <p:nvPr>
            <p:ph type="body" sz="quarter" idx="11" hasCustomPrompt="1"/>
          </p:nvPr>
        </p:nvSpPr>
        <p:spPr>
          <a:xfrm>
            <a:off x="355601" y="3383280"/>
            <a:ext cx="4304472" cy="2743200"/>
          </a:xfrm>
        </p:spPr>
        <p:txBody>
          <a:bodyPr anchor="t" anchorCtr="0"/>
          <a:lstStyle>
            <a:lvl1pPr>
              <a:lnSpc>
                <a:spcPct val="100000"/>
              </a:lnSpc>
              <a:spcBef>
                <a:spcPts val="400"/>
              </a:spcBef>
              <a:spcAft>
                <a:spcPts val="200"/>
              </a:spcAft>
              <a:defRPr lang="en-US" sz="2200" dirty="0" smtClean="0">
                <a:solidFill>
                  <a:schemeClr val="tx1"/>
                </a:solidFill>
              </a:defRPr>
            </a:lvl1pPr>
          </a:lstStyle>
          <a:p>
            <a:pPr lvl="0"/>
            <a:r>
              <a:rPr lang="en-US" dirty="0" smtClean="0"/>
              <a:t>Presentation sub-title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3195"/>
          </a:xfrm>
          <a:prstGeom prst="rect">
            <a:avLst/>
          </a:prstGeom>
          <a:effectLst>
            <a:outerShdw blurRad="177800" dist="38100" dir="5400000" algn="t" rotWithShape="0">
              <a:prstClr val="black">
                <a:alpha val="35000"/>
              </a:prstClr>
            </a:outerShdw>
          </a:effectLst>
        </p:spPr>
      </p:pic>
      <p:grpSp>
        <p:nvGrpSpPr>
          <p:cNvPr id="30" name="Group 29"/>
          <p:cNvGrpSpPr>
            <a:grpSpLocks noChangeAspect="1"/>
          </p:cNvGrpSpPr>
          <p:nvPr userDrawn="1"/>
        </p:nvGrpSpPr>
        <p:grpSpPr bwMode="gray">
          <a:xfrm>
            <a:off x="470041" y="186566"/>
            <a:ext cx="1691640" cy="600405"/>
            <a:chOff x="449263" y="398463"/>
            <a:chExt cx="1789112" cy="635000"/>
          </a:xfrm>
        </p:grpSpPr>
        <p:sp>
          <p:nvSpPr>
            <p:cNvPr id="31"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6954495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_Blue">
    <p:spTree>
      <p:nvGrpSpPr>
        <p:cNvPr id="1" name=""/>
        <p:cNvGrpSpPr/>
        <p:nvPr/>
      </p:nvGrpSpPr>
      <p:grpSpPr>
        <a:xfrm>
          <a:off x="0" y="0"/>
          <a:ext cx="0" cy="0"/>
          <a:chOff x="0" y="0"/>
          <a:chExt cx="0" cy="0"/>
        </a:xfrm>
      </p:grpSpPr>
      <p:sp>
        <p:nvSpPr>
          <p:cNvPr id="3" name="AutoShape 3"/>
          <p:cNvSpPr>
            <a:spLocks noChangeArrowheads="1" noTextEdit="1"/>
          </p:cNvSpPr>
          <p:nvPr userDrawn="1"/>
        </p:nvSpPr>
        <p:spPr bwMode="auto">
          <a:xfrm>
            <a:off x="0" y="0"/>
            <a:ext cx="9144000" cy="6373368"/>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9" name="Freeform 7"/>
          <p:cNvSpPr>
            <a:spLocks/>
          </p:cNvSpPr>
          <p:nvPr userDrawn="1"/>
        </p:nvSpPr>
        <p:spPr bwMode="auto">
          <a:xfrm>
            <a:off x="0" y="-25400"/>
            <a:ext cx="9153525" cy="5459502"/>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Lst>
            <a:ahLst/>
            <a:cxnLst>
              <a:cxn ang="0">
                <a:pos x="T0" y="T1"/>
              </a:cxn>
              <a:cxn ang="0">
                <a:pos x="T2" y="T3"/>
              </a:cxn>
              <a:cxn ang="0">
                <a:pos x="T4" y="T5"/>
              </a:cxn>
              <a:cxn ang="0">
                <a:pos x="T6" y="T7"/>
              </a:cxn>
              <a:cxn ang="0">
                <a:pos x="T8" y="T9"/>
              </a:cxn>
              <a:cxn ang="0">
                <a:pos x="T10" y="T11"/>
              </a:cxn>
              <a:cxn ang="0">
                <a:pos x="T12" y="T13"/>
              </a:cxn>
            </a:cxnLst>
            <a:rect l="0" t="0" r="r" b="b"/>
            <a:pathLst>
              <a:path w="2880" h="1709">
                <a:moveTo>
                  <a:pt x="1750" y="1693"/>
                </a:moveTo>
                <a:cubicBezTo>
                  <a:pt x="2020" y="1281"/>
                  <a:pt x="2416" y="971"/>
                  <a:pt x="2880" y="825"/>
                </a:cubicBezTo>
                <a:cubicBezTo>
                  <a:pt x="2880" y="0"/>
                  <a:pt x="2880" y="0"/>
                  <a:pt x="2880" y="0"/>
                </a:cubicBezTo>
                <a:cubicBezTo>
                  <a:pt x="0" y="0"/>
                  <a:pt x="0" y="0"/>
                  <a:pt x="0" y="0"/>
                </a:cubicBezTo>
                <a:cubicBezTo>
                  <a:pt x="0" y="1420"/>
                  <a:pt x="0" y="1420"/>
                  <a:pt x="0" y="1420"/>
                </a:cubicBezTo>
                <a:cubicBezTo>
                  <a:pt x="420" y="1605"/>
                  <a:pt x="898" y="1709"/>
                  <a:pt x="1406" y="1709"/>
                </a:cubicBezTo>
                <a:cubicBezTo>
                  <a:pt x="1522" y="1709"/>
                  <a:pt x="1637" y="1703"/>
                  <a:pt x="1750" y="1693"/>
                </a:cubicBezTo>
                <a:close/>
              </a:path>
            </a:pathLst>
          </a:custGeom>
          <a:solidFill>
            <a:srgbClr val="B4C8D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auto">
          <a:xfrm>
            <a:off x="5018088" y="4411663"/>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C3D3E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562600" y="2611527"/>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DCE5F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Subtitle 2"/>
          <p:cNvSpPr>
            <a:spLocks noGrp="1"/>
          </p:cNvSpPr>
          <p:nvPr>
            <p:ph type="subTitle" idx="1"/>
          </p:nvPr>
        </p:nvSpPr>
        <p:spPr>
          <a:xfrm>
            <a:off x="355600" y="2560320"/>
            <a:ext cx="7772399" cy="1159768"/>
          </a:xfrm>
        </p:spPr>
        <p:txBody>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11"/>
          <p:cNvSpPr>
            <a:spLocks noGrp="1"/>
          </p:cNvSpPr>
          <p:nvPr>
            <p:ph type="sldNum" sz="quarter" idx="11"/>
          </p:nvPr>
        </p:nvSpPr>
        <p:spPr/>
        <p:txBody>
          <a:bodyPr/>
          <a:lstStyle/>
          <a:p>
            <a:fld id="{9B0005A4-9A48-4F82-82D8-7D3EECF7B059}" type="slidenum">
              <a:rPr lang="en-US" smtClean="0"/>
              <a:pPr/>
              <a:t>‹#›</a:t>
            </a:fld>
            <a:endParaRPr lang="en-US" dirty="0"/>
          </a:p>
        </p:txBody>
      </p:sp>
      <p:sp>
        <p:nvSpPr>
          <p:cNvPr id="13" name="Title 1"/>
          <p:cNvSpPr>
            <a:spLocks noGrp="1"/>
          </p:cNvSpPr>
          <p:nvPr>
            <p:ph type="ctrTitle"/>
          </p:nvPr>
        </p:nvSpPr>
        <p:spPr>
          <a:xfrm>
            <a:off x="355600" y="1097280"/>
            <a:ext cx="7772400" cy="1280160"/>
          </a:xfrm>
        </p:spPr>
        <p:txBody>
          <a:bodyPr anchor="b"/>
          <a:lstStyle>
            <a:lvl1pPr>
              <a:lnSpc>
                <a:spcPct val="90000"/>
              </a:lnSpc>
              <a:defRPr sz="3600" spc="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176013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_Grey">
    <p:spTree>
      <p:nvGrpSpPr>
        <p:cNvPr id="1" name=""/>
        <p:cNvGrpSpPr/>
        <p:nvPr/>
      </p:nvGrpSpPr>
      <p:grpSpPr>
        <a:xfrm>
          <a:off x="0" y="0"/>
          <a:ext cx="0" cy="0"/>
          <a:chOff x="0" y="0"/>
          <a:chExt cx="0" cy="0"/>
        </a:xfrm>
      </p:grpSpPr>
      <p:sp>
        <p:nvSpPr>
          <p:cNvPr id="14" name="AutoShape 3"/>
          <p:cNvSpPr>
            <a:spLocks noChangeArrowheads="1" noTextEdit="1"/>
          </p:cNvSpPr>
          <p:nvPr userDrawn="1"/>
        </p:nvSpPr>
        <p:spPr bwMode="auto">
          <a:xfrm>
            <a:off x="0" y="0"/>
            <a:ext cx="9144000" cy="6373368"/>
          </a:xfrm>
          <a:prstGeom prst="rect">
            <a:avLst/>
          </a:prstGeom>
          <a:solidFill>
            <a:srgbClr val="BD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15" name="Freeform 7"/>
          <p:cNvSpPr>
            <a:spLocks/>
          </p:cNvSpPr>
          <p:nvPr userDrawn="1"/>
        </p:nvSpPr>
        <p:spPr bwMode="auto">
          <a:xfrm>
            <a:off x="0" y="-25400"/>
            <a:ext cx="9153525" cy="5459502"/>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Lst>
            <a:ahLst/>
            <a:cxnLst>
              <a:cxn ang="0">
                <a:pos x="T0" y="T1"/>
              </a:cxn>
              <a:cxn ang="0">
                <a:pos x="T2" y="T3"/>
              </a:cxn>
              <a:cxn ang="0">
                <a:pos x="T4" y="T5"/>
              </a:cxn>
              <a:cxn ang="0">
                <a:pos x="T6" y="T7"/>
              </a:cxn>
              <a:cxn ang="0">
                <a:pos x="T8" y="T9"/>
              </a:cxn>
              <a:cxn ang="0">
                <a:pos x="T10" y="T11"/>
              </a:cxn>
              <a:cxn ang="0">
                <a:pos x="T12" y="T13"/>
              </a:cxn>
            </a:cxnLst>
            <a:rect l="0" t="0" r="r" b="b"/>
            <a:pathLst>
              <a:path w="2880" h="1709">
                <a:moveTo>
                  <a:pt x="1750" y="1693"/>
                </a:moveTo>
                <a:cubicBezTo>
                  <a:pt x="2020" y="1281"/>
                  <a:pt x="2416" y="971"/>
                  <a:pt x="2880" y="825"/>
                </a:cubicBezTo>
                <a:cubicBezTo>
                  <a:pt x="2880" y="0"/>
                  <a:pt x="2880" y="0"/>
                  <a:pt x="2880" y="0"/>
                </a:cubicBezTo>
                <a:cubicBezTo>
                  <a:pt x="0" y="0"/>
                  <a:pt x="0" y="0"/>
                  <a:pt x="0" y="0"/>
                </a:cubicBezTo>
                <a:cubicBezTo>
                  <a:pt x="0" y="1420"/>
                  <a:pt x="0" y="1420"/>
                  <a:pt x="0" y="1420"/>
                </a:cubicBezTo>
                <a:cubicBezTo>
                  <a:pt x="420" y="1605"/>
                  <a:pt x="898" y="1709"/>
                  <a:pt x="1406" y="1709"/>
                </a:cubicBezTo>
                <a:cubicBezTo>
                  <a:pt x="1522" y="1709"/>
                  <a:pt x="1637" y="1703"/>
                  <a:pt x="1750" y="1693"/>
                </a:cubicBezTo>
                <a:close/>
              </a:path>
            </a:pathLst>
          </a:custGeom>
          <a:solidFill>
            <a:srgbClr val="D0CFCA"/>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6" name="Freeform 8"/>
          <p:cNvSpPr>
            <a:spLocks/>
          </p:cNvSpPr>
          <p:nvPr userDrawn="1"/>
        </p:nvSpPr>
        <p:spPr bwMode="auto">
          <a:xfrm>
            <a:off x="5018088" y="4411663"/>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DCDBD8"/>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7" name="Freeform 9"/>
          <p:cNvSpPr>
            <a:spLocks/>
          </p:cNvSpPr>
          <p:nvPr userDrawn="1"/>
        </p:nvSpPr>
        <p:spPr bwMode="auto">
          <a:xfrm>
            <a:off x="5562600" y="2611527"/>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F3F2F1"/>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6" name="Subtitle 2"/>
          <p:cNvSpPr>
            <a:spLocks noGrp="1"/>
          </p:cNvSpPr>
          <p:nvPr>
            <p:ph type="subTitle" idx="1"/>
          </p:nvPr>
        </p:nvSpPr>
        <p:spPr>
          <a:xfrm>
            <a:off x="355600" y="2560320"/>
            <a:ext cx="7772399" cy="1159768"/>
          </a:xfrm>
        </p:spPr>
        <p:txBody>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Slide Number Placeholder 11"/>
          <p:cNvSpPr>
            <a:spLocks noGrp="1"/>
          </p:cNvSpPr>
          <p:nvPr>
            <p:ph type="sldNum" sz="quarter" idx="11"/>
          </p:nvPr>
        </p:nvSpPr>
        <p:spPr/>
        <p:txBody>
          <a:bodyPr/>
          <a:lstStyle/>
          <a:p>
            <a:fld id="{9B0005A4-9A48-4F82-82D8-7D3EECF7B059}" type="slidenum">
              <a:rPr lang="en-US" smtClean="0"/>
              <a:pPr/>
              <a:t>‹#›</a:t>
            </a:fld>
            <a:endParaRPr lang="en-US" dirty="0"/>
          </a:p>
        </p:txBody>
      </p:sp>
      <p:sp>
        <p:nvSpPr>
          <p:cNvPr id="13" name="Title 1"/>
          <p:cNvSpPr>
            <a:spLocks noGrp="1"/>
          </p:cNvSpPr>
          <p:nvPr>
            <p:ph type="ctrTitle"/>
          </p:nvPr>
        </p:nvSpPr>
        <p:spPr>
          <a:xfrm>
            <a:off x="355600" y="1097280"/>
            <a:ext cx="7772400" cy="1280160"/>
          </a:xfrm>
        </p:spPr>
        <p:txBody>
          <a:bodyPr anchor="b"/>
          <a:lstStyle>
            <a:lvl1pPr>
              <a:lnSpc>
                <a:spcPct val="90000"/>
              </a:lnSpc>
              <a:defRPr sz="3600" spc="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826336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0" y="-22225"/>
            <a:ext cx="9153525" cy="6391275"/>
          </a:xfrm>
          <a:prstGeom prst="rect">
            <a:avLst/>
          </a:prstGeom>
          <a:solidFill>
            <a:srgbClr val="BD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9" name="Freeform 7"/>
          <p:cNvSpPr>
            <a:spLocks/>
          </p:cNvSpPr>
          <p:nvPr userDrawn="1"/>
        </p:nvSpPr>
        <p:spPr bwMode="auto">
          <a:xfrm>
            <a:off x="0" y="-25400"/>
            <a:ext cx="9153525" cy="5459502"/>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Lst>
            <a:ahLst/>
            <a:cxnLst>
              <a:cxn ang="0">
                <a:pos x="T0" y="T1"/>
              </a:cxn>
              <a:cxn ang="0">
                <a:pos x="T2" y="T3"/>
              </a:cxn>
              <a:cxn ang="0">
                <a:pos x="T4" y="T5"/>
              </a:cxn>
              <a:cxn ang="0">
                <a:pos x="T6" y="T7"/>
              </a:cxn>
              <a:cxn ang="0">
                <a:pos x="T8" y="T9"/>
              </a:cxn>
              <a:cxn ang="0">
                <a:pos x="T10" y="T11"/>
              </a:cxn>
              <a:cxn ang="0">
                <a:pos x="T12" y="T13"/>
              </a:cxn>
            </a:cxnLst>
            <a:rect l="0" t="0" r="r" b="b"/>
            <a:pathLst>
              <a:path w="2880" h="1709">
                <a:moveTo>
                  <a:pt x="1750" y="1693"/>
                </a:moveTo>
                <a:cubicBezTo>
                  <a:pt x="2020" y="1281"/>
                  <a:pt x="2416" y="971"/>
                  <a:pt x="2880" y="825"/>
                </a:cubicBezTo>
                <a:cubicBezTo>
                  <a:pt x="2880" y="0"/>
                  <a:pt x="2880" y="0"/>
                  <a:pt x="2880" y="0"/>
                </a:cubicBezTo>
                <a:cubicBezTo>
                  <a:pt x="0" y="0"/>
                  <a:pt x="0" y="0"/>
                  <a:pt x="0" y="0"/>
                </a:cubicBezTo>
                <a:cubicBezTo>
                  <a:pt x="0" y="1420"/>
                  <a:pt x="0" y="1420"/>
                  <a:pt x="0" y="1420"/>
                </a:cubicBezTo>
                <a:cubicBezTo>
                  <a:pt x="420" y="1605"/>
                  <a:pt x="898" y="1709"/>
                  <a:pt x="1406" y="1709"/>
                </a:cubicBezTo>
                <a:cubicBezTo>
                  <a:pt x="1522" y="1709"/>
                  <a:pt x="1637" y="1703"/>
                  <a:pt x="1750" y="1693"/>
                </a:cubicBezTo>
                <a:close/>
              </a:path>
            </a:pathLst>
          </a:custGeom>
          <a:solidFill>
            <a:srgbClr val="D0CFCA"/>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0" name="Freeform 8"/>
          <p:cNvSpPr>
            <a:spLocks/>
          </p:cNvSpPr>
          <p:nvPr userDrawn="1"/>
        </p:nvSpPr>
        <p:spPr bwMode="auto">
          <a:xfrm>
            <a:off x="5018088" y="4411663"/>
            <a:ext cx="4135438" cy="1954213"/>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DCDBD8"/>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1" name="Freeform 9"/>
          <p:cNvSpPr>
            <a:spLocks/>
          </p:cNvSpPr>
          <p:nvPr userDrawn="1"/>
        </p:nvSpPr>
        <p:spPr bwMode="auto">
          <a:xfrm>
            <a:off x="5562600" y="2611527"/>
            <a:ext cx="3590925" cy="276860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F3F2F1"/>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3" name="Title 1"/>
          <p:cNvSpPr>
            <a:spLocks noGrp="1"/>
          </p:cNvSpPr>
          <p:nvPr>
            <p:ph type="title"/>
          </p:nvPr>
        </p:nvSpPr>
        <p:spPr>
          <a:xfrm>
            <a:off x="354176" y="287516"/>
            <a:ext cx="8440574" cy="938238"/>
          </a:xfrm>
        </p:spPr>
        <p:txBody>
          <a:bodyPr/>
          <a:lstStyle/>
          <a:p>
            <a:r>
              <a:rPr lang="en-US" dirty="0" smtClean="0"/>
              <a:t>Click to edit Master title style</a:t>
            </a:r>
            <a:endParaRPr lang="en-US" dirty="0"/>
          </a:p>
        </p:txBody>
      </p:sp>
      <p:sp>
        <p:nvSpPr>
          <p:cNvPr id="14" name="Table Placeholder 16"/>
          <p:cNvSpPr>
            <a:spLocks noGrp="1"/>
          </p:cNvSpPr>
          <p:nvPr>
            <p:ph type="tbl" sz="quarter" idx="16"/>
          </p:nvPr>
        </p:nvSpPr>
        <p:spPr>
          <a:xfrm>
            <a:off x="461963" y="1423115"/>
            <a:ext cx="6299445" cy="4301410"/>
          </a:xfrm>
        </p:spPr>
        <p:txBody>
          <a:bodyPr/>
          <a:lstStyle>
            <a:lvl1pPr>
              <a:defRPr>
                <a:solidFill>
                  <a:schemeClr val="bg1"/>
                </a:solidFill>
              </a:defRPr>
            </a:lvl1pPr>
          </a:lstStyle>
          <a:p>
            <a:endParaRPr lang="en-US" dirty="0"/>
          </a:p>
        </p:txBody>
      </p:sp>
      <p:sp>
        <p:nvSpPr>
          <p:cNvPr id="16"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36445751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Slide_2">
    <p:spTree>
      <p:nvGrpSpPr>
        <p:cNvPr id="1" name=""/>
        <p:cNvGrpSpPr/>
        <p:nvPr/>
      </p:nvGrpSpPr>
      <p:grpSpPr>
        <a:xfrm>
          <a:off x="0" y="0"/>
          <a:ext cx="0" cy="0"/>
          <a:chOff x="0" y="0"/>
          <a:chExt cx="0" cy="0"/>
        </a:xfrm>
      </p:grpSpPr>
      <p:sp>
        <p:nvSpPr>
          <p:cNvPr id="13" name="Title 1"/>
          <p:cNvSpPr>
            <a:spLocks noGrp="1"/>
          </p:cNvSpPr>
          <p:nvPr>
            <p:ph type="title"/>
          </p:nvPr>
        </p:nvSpPr>
        <p:spPr>
          <a:xfrm>
            <a:off x="354176" y="287516"/>
            <a:ext cx="8440574" cy="938238"/>
          </a:xfrm>
        </p:spPr>
        <p:txBody>
          <a:bodyPr/>
          <a:lstStyle/>
          <a:p>
            <a:r>
              <a:rPr lang="en-US" dirty="0" smtClean="0"/>
              <a:t>Click to edit Master title style</a:t>
            </a:r>
            <a:endParaRPr lang="en-US" dirty="0"/>
          </a:p>
        </p:txBody>
      </p:sp>
      <p:sp>
        <p:nvSpPr>
          <p:cNvPr id="14" name="Table Placeholder 16"/>
          <p:cNvSpPr>
            <a:spLocks noGrp="1"/>
          </p:cNvSpPr>
          <p:nvPr>
            <p:ph type="tbl" sz="quarter" idx="16"/>
          </p:nvPr>
        </p:nvSpPr>
        <p:spPr>
          <a:xfrm>
            <a:off x="461963" y="1423115"/>
            <a:ext cx="6299445" cy="4301410"/>
          </a:xfrm>
        </p:spPr>
        <p:txBody>
          <a:bodyPr/>
          <a:lstStyle>
            <a:lvl1pPr>
              <a:defRPr>
                <a:solidFill>
                  <a:schemeClr val="bg1"/>
                </a:solidFill>
              </a:defRPr>
            </a:lvl1pPr>
          </a:lstStyle>
          <a:p>
            <a:endParaRPr lang="en-US" dirty="0"/>
          </a:p>
        </p:txBody>
      </p:sp>
      <p:sp>
        <p:nvSpPr>
          <p:cNvPr id="16"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42200780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Sub-head,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4176" y="1280160"/>
            <a:ext cx="8440574" cy="4754880"/>
          </a:xfrm>
        </p:spPr>
        <p:txBody>
          <a:bodyPr/>
          <a:lstStyle>
            <a:lvl1pPr>
              <a:defRPr b="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63963543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Slide Number Placeholder 3"/>
          <p:cNvSpPr>
            <a:spLocks noGrp="1"/>
          </p:cNvSpPr>
          <p:nvPr>
            <p:ph type="sldNum" sz="quarter" idx="18"/>
          </p:nvPr>
        </p:nvSpPr>
        <p:spPr>
          <a:xfrm>
            <a:off x="8726832" y="6537354"/>
            <a:ext cx="417167" cy="328393"/>
          </a:xfrm>
        </p:spPr>
        <p:txBody>
          <a:bodyPr/>
          <a:lstStyle/>
          <a:p>
            <a:fld id="{9B0005A4-9A48-4F82-82D8-7D3EECF7B059}" type="slidenum">
              <a:rPr lang="en-US" smtClean="0"/>
              <a:pPr/>
              <a:t>‹#›</a:t>
            </a:fld>
            <a:endParaRPr lang="en-US" dirty="0"/>
          </a:p>
        </p:txBody>
      </p:sp>
      <p:sp>
        <p:nvSpPr>
          <p:cNvPr id="3" name="Content Placeholder 2"/>
          <p:cNvSpPr>
            <a:spLocks noGrp="1"/>
          </p:cNvSpPr>
          <p:nvPr>
            <p:ph idx="1"/>
          </p:nvPr>
        </p:nvSpPr>
        <p:spPr>
          <a:xfrm>
            <a:off x="354176" y="1280160"/>
            <a:ext cx="4215384" cy="4754880"/>
          </a:xfrm>
        </p:spPr>
        <p:txBody>
          <a:bodyPr/>
          <a:lstStyle>
            <a:lvl1pPr>
              <a:defRPr b="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6"/>
          </p:nvPr>
        </p:nvSpPr>
        <p:spPr>
          <a:xfrm>
            <a:off x="4574440" y="1280160"/>
            <a:ext cx="4215384" cy="4754880"/>
          </a:xfrm>
        </p:spPr>
        <p:txBody>
          <a:bodyPr/>
          <a:lstStyle>
            <a:lvl1pPr>
              <a:defRPr b="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854410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ub-head, One Column_no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B0005A4-9A48-4F82-82D8-7D3EECF7B059}" type="slidenum">
              <a:rPr lang="en-US" smtClean="0"/>
              <a:pPr/>
              <a:t>‹#›</a:t>
            </a:fld>
            <a:endParaRPr lang="en-US" dirty="0"/>
          </a:p>
        </p:txBody>
      </p:sp>
      <p:sp>
        <p:nvSpPr>
          <p:cNvPr id="5" name="Content Placeholder 2"/>
          <p:cNvSpPr>
            <a:spLocks noGrp="1"/>
          </p:cNvSpPr>
          <p:nvPr>
            <p:ph idx="1"/>
          </p:nvPr>
        </p:nvSpPr>
        <p:spPr>
          <a:xfrm>
            <a:off x="354176" y="1280160"/>
            <a:ext cx="8440574" cy="4754880"/>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11611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 y="6361303"/>
            <a:ext cx="9144000" cy="504444"/>
          </a:xfrm>
          <a:prstGeom prst="rect">
            <a:avLst/>
          </a:prstGeom>
        </p:spPr>
      </p:pic>
      <p:sp>
        <p:nvSpPr>
          <p:cNvPr id="1029" name="AutoShape 12"/>
          <p:cNvSpPr>
            <a:spLocks noChangeAspect="1" noChangeArrowheads="1" noTextEdit="1"/>
          </p:cNvSpPr>
          <p:nvPr userDrawn="1"/>
        </p:nvSpPr>
        <p:spPr bwMode="auto">
          <a:xfrm>
            <a:off x="0" y="6351291"/>
            <a:ext cx="9144000" cy="50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userDrawn="1">
            <p:ph type="title"/>
          </p:nvPr>
        </p:nvSpPr>
        <p:spPr bwMode="gray">
          <a:xfrm>
            <a:off x="354176" y="287516"/>
            <a:ext cx="8440574" cy="938238"/>
          </a:xfrm>
          <a:prstGeom prst="rect">
            <a:avLst/>
          </a:prstGeom>
        </p:spPr>
        <p:txBody>
          <a:bodyPr vert="horz" lIns="91440" tIns="45720" rIns="91440" bIns="45720" rtlCol="0" anchor="t" anchorCtr="0">
            <a:noAutofit/>
          </a:bodyPr>
          <a:lstStyle/>
          <a:p>
            <a:r>
              <a:rPr lang="en-US" dirty="0" smtClean="0"/>
              <a:t>Click to edit title style</a:t>
            </a:r>
            <a:endParaRPr lang="en-US" dirty="0"/>
          </a:p>
        </p:txBody>
      </p:sp>
      <p:sp>
        <p:nvSpPr>
          <p:cNvPr id="3" name="Text Placeholder 2"/>
          <p:cNvSpPr>
            <a:spLocks noGrp="1"/>
          </p:cNvSpPr>
          <p:nvPr userDrawn="1">
            <p:ph type="body" idx="1"/>
          </p:nvPr>
        </p:nvSpPr>
        <p:spPr bwMode="gray">
          <a:xfrm>
            <a:off x="354176" y="1280160"/>
            <a:ext cx="8440574" cy="4754880"/>
          </a:xfrm>
          <a:prstGeom prst="rect">
            <a:avLst/>
          </a:prstGeom>
        </p:spPr>
        <p:txBody>
          <a:bodyPr vert="horz" lIns="91440" tIns="45720" rIns="91440" bIns="45720" rtlCol="0">
            <a:noAutofit/>
          </a:bodyPr>
          <a:lstStyle/>
          <a:p>
            <a:pPr lvl="0"/>
            <a:r>
              <a:rPr lang="en-US" dirty="0" smtClean="0"/>
              <a:t>Click to edit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9" name="Freeform 5"/>
          <p:cNvSpPr>
            <a:spLocks noEditPoints="1"/>
          </p:cNvSpPr>
          <p:nvPr userDrawn="1"/>
        </p:nvSpPr>
        <p:spPr bwMode="auto">
          <a:xfrm>
            <a:off x="550863" y="6602413"/>
            <a:ext cx="714375" cy="136525"/>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gray">
          <a:xfrm>
            <a:off x="566738" y="6489700"/>
            <a:ext cx="623888" cy="123825"/>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gray">
          <a:xfrm>
            <a:off x="452438" y="6459538"/>
            <a:ext cx="92075" cy="12223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8"/>
          <p:cNvSpPr>
            <a:spLocks noChangeArrowheads="1"/>
          </p:cNvSpPr>
          <p:nvPr userDrawn="1"/>
        </p:nvSpPr>
        <p:spPr bwMode="gray">
          <a:xfrm>
            <a:off x="574675" y="6450013"/>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4"/>
          </p:nvPr>
        </p:nvSpPr>
        <p:spPr bwMode="auto">
          <a:xfrm>
            <a:off x="8726832" y="6537354"/>
            <a:ext cx="417167" cy="328393"/>
          </a:xfrm>
          <a:prstGeom prst="rect">
            <a:avLst/>
          </a:prstGeom>
        </p:spPr>
        <p:txBody>
          <a:bodyPr vert="horz" lIns="91440" tIns="45720" rIns="0" bIns="45720" rtlCol="0" anchor="t" anchorCtr="0"/>
          <a:lstStyle>
            <a:lvl1pPr algn="l">
              <a:defRPr sz="1200">
                <a:solidFill>
                  <a:schemeClr val="bg1"/>
                </a:solidFill>
              </a:defRPr>
            </a:lvl1pPr>
          </a:lstStyle>
          <a:p>
            <a:fld id="{9B0005A4-9A48-4F82-82D8-7D3EECF7B059}" type="slidenum">
              <a:rPr lang="en-US" smtClean="0"/>
              <a:pPr/>
              <a:t>‹#›</a:t>
            </a:fld>
            <a:endParaRPr lang="en-US" dirty="0"/>
          </a:p>
        </p:txBody>
      </p:sp>
      <p:sp>
        <p:nvSpPr>
          <p:cNvPr id="16" name="Rectangle 15"/>
          <p:cNvSpPr/>
          <p:nvPr userDrawn="1"/>
        </p:nvSpPr>
        <p:spPr bwMode="gray">
          <a:xfrm>
            <a:off x="0" y="6341562"/>
            <a:ext cx="914400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spect="1" noChangeArrowheads="1"/>
          </p:cNvPicPr>
          <p:nvPr userDrawn="1"/>
        </p:nvPicPr>
        <p:blipFill>
          <a:blip r:embed="rId21">
            <a:extLst>
              <a:ext uri="{28A0092B-C50C-407E-A947-70E740481C1C}">
                <a14:useLocalDpi xmlns:a14="http://schemas.microsoft.com/office/drawing/2010/main" val="0"/>
              </a:ext>
            </a:extLst>
          </a:blip>
          <a:stretch>
            <a:fillRect/>
          </a:stretch>
        </p:blipFill>
        <p:spPr bwMode="auto">
          <a:xfrm>
            <a:off x="7315201" y="6464618"/>
            <a:ext cx="739051"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53496"/>
      </p:ext>
    </p:extLst>
  </p:cSld>
  <p:clrMap bg1="lt1" tx1="dk1" bg2="lt2" tx2="dk2" accent1="accent1" accent2="accent2" accent3="accent3" accent4="accent4" accent5="accent5" accent6="accent6" hlink="hlink" folHlink="folHlink"/>
  <p:sldLayoutIdLst>
    <p:sldLayoutId id="2147483811" r:id="rId1"/>
    <p:sldLayoutId id="2147483792" r:id="rId2"/>
    <p:sldLayoutId id="2147483795" r:id="rId3"/>
    <p:sldLayoutId id="2147483803" r:id="rId4"/>
    <p:sldLayoutId id="2147483650" r:id="rId5"/>
    <p:sldLayoutId id="2147483799" r:id="rId6"/>
    <p:sldLayoutId id="2147483657" r:id="rId7"/>
    <p:sldLayoutId id="2147483658" r:id="rId8"/>
    <p:sldLayoutId id="2147483812" r:id="rId9"/>
    <p:sldLayoutId id="2147483813" r:id="rId10"/>
    <p:sldLayoutId id="2147483814" r:id="rId11"/>
    <p:sldLayoutId id="2147483700" r:id="rId12"/>
    <p:sldLayoutId id="2147483701" r:id="rId13"/>
    <p:sldLayoutId id="2147483663" r:id="rId14"/>
    <p:sldLayoutId id="2147483667" r:id="rId15"/>
    <p:sldLayoutId id="2147483668" r:id="rId16"/>
    <p:sldLayoutId id="2147483669" r:id="rId17"/>
    <p:sldLayoutId id="2147483802" r:id="rId18"/>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Tx/>
        <a:buNone/>
        <a:defRPr sz="18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em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the 2015 Proxy Season: </a:t>
            </a:r>
            <a:br>
              <a:rPr lang="en-US" dirty="0" smtClean="0"/>
            </a:br>
            <a:r>
              <a:rPr lang="en-US" dirty="0" smtClean="0"/>
              <a:t>What Happened, Lessons Learned and Looking Ahead to 2016</a:t>
            </a:r>
            <a:endParaRPr lang="en-US" dirty="0"/>
          </a:p>
        </p:txBody>
      </p:sp>
      <p:sp>
        <p:nvSpPr>
          <p:cNvPr id="8" name="Text Placeholder 7"/>
          <p:cNvSpPr>
            <a:spLocks noGrp="1"/>
          </p:cNvSpPr>
          <p:nvPr>
            <p:ph type="body" sz="quarter" idx="11"/>
          </p:nvPr>
        </p:nvSpPr>
        <p:spPr/>
        <p:txBody>
          <a:bodyPr/>
          <a:lstStyle/>
          <a:p>
            <a:r>
              <a:rPr lang="en-US" smtClean="0"/>
              <a:t>Yafit Cohn</a:t>
            </a:r>
          </a:p>
          <a:p>
            <a:r>
              <a:rPr lang="en-US" smtClean="0"/>
              <a:t>Arthur B. Crozier</a:t>
            </a:r>
          </a:p>
          <a:p>
            <a:r>
              <a:rPr lang="en-US" smtClean="0"/>
              <a:t>A.J. Kess</a:t>
            </a:r>
          </a:p>
          <a:p>
            <a:r>
              <a:rPr lang="en-US" smtClean="0"/>
              <a:t>Lissa Perlman</a:t>
            </a:r>
            <a:endParaRPr lang="en-US" dirty="0" smtClean="0"/>
          </a:p>
        </p:txBody>
      </p:sp>
      <p:pic>
        <p:nvPicPr>
          <p:cNvPr id="5" name="Picture 4" descr="nav_06a.gif"/>
          <p:cNvPicPr>
            <a:picLocks noChangeAspect="1"/>
          </p:cNvPicPr>
          <p:nvPr/>
        </p:nvPicPr>
        <p:blipFill>
          <a:blip r:embed="rId3" cstate="print"/>
          <a:stretch>
            <a:fillRect/>
          </a:stretch>
        </p:blipFill>
        <p:spPr>
          <a:xfrm>
            <a:off x="7175393" y="3944204"/>
            <a:ext cx="1637032" cy="797528"/>
          </a:xfrm>
          <a:prstGeom prst="rect">
            <a:avLst/>
          </a:prstGeom>
        </p:spPr>
      </p:pic>
      <p:pic>
        <p:nvPicPr>
          <p:cNvPr id="6" name="Picture 5" descr="KCo.jpg"/>
          <p:cNvPicPr>
            <a:picLocks noChangeAspect="1"/>
          </p:cNvPicPr>
          <p:nvPr/>
        </p:nvPicPr>
        <p:blipFill>
          <a:blip r:embed="rId4" cstate="print"/>
          <a:stretch>
            <a:fillRect/>
          </a:stretch>
        </p:blipFill>
        <p:spPr>
          <a:xfrm>
            <a:off x="7175393" y="4989734"/>
            <a:ext cx="1620546" cy="904490"/>
          </a:xfrm>
          <a:prstGeom prst="rect">
            <a:avLst/>
          </a:prstGeom>
        </p:spPr>
      </p:pic>
    </p:spTree>
    <p:extLst>
      <p:ext uri="{BB962C8B-B14F-4D97-AF65-F5344CB8AC3E}">
        <p14:creationId xmlns:p14="http://schemas.microsoft.com/office/powerpoint/2010/main" val="3089066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2015 Proxy Season Highlights</a:t>
            </a:r>
            <a:endParaRPr lang="en-US" dirty="0"/>
          </a:p>
        </p:txBody>
      </p:sp>
      <p:sp>
        <p:nvSpPr>
          <p:cNvPr id="3" name="Content Placeholder 2"/>
          <p:cNvSpPr>
            <a:spLocks noGrp="1"/>
          </p:cNvSpPr>
          <p:nvPr>
            <p:ph idx="1"/>
          </p:nvPr>
        </p:nvSpPr>
        <p:spPr/>
        <p:txBody>
          <a:bodyPr/>
          <a:lstStyle/>
          <a:p>
            <a:r>
              <a:rPr lang="en-US" b="1" dirty="0" smtClean="0"/>
              <a:t>Developments</a:t>
            </a:r>
          </a:p>
          <a:p>
            <a:pPr lvl="1"/>
            <a:r>
              <a:rPr lang="en-US" dirty="0" smtClean="0"/>
              <a:t>Director Voting Results</a:t>
            </a:r>
          </a:p>
          <a:p>
            <a:pPr lvl="1"/>
            <a:r>
              <a:rPr lang="en-US" dirty="0" smtClean="0"/>
              <a:t>Advisory Firm Policy Updates</a:t>
            </a:r>
          </a:p>
          <a:p>
            <a:pPr lvl="1"/>
            <a:r>
              <a:rPr lang="en-US" dirty="0" smtClean="0"/>
              <a:t>Updates to </a:t>
            </a:r>
            <a:r>
              <a:rPr lang="en-US" dirty="0" err="1" smtClean="0"/>
              <a:t>ISS</a:t>
            </a:r>
            <a:r>
              <a:rPr lang="en-US" dirty="0" smtClean="0"/>
              <a:t> Governance </a:t>
            </a:r>
            <a:r>
              <a:rPr lang="en-US" dirty="0" err="1" smtClean="0"/>
              <a:t>QuickScore</a:t>
            </a:r>
            <a:r>
              <a:rPr lang="en-US" dirty="0" smtClean="0"/>
              <a:t> 3.0</a:t>
            </a:r>
          </a:p>
          <a:p>
            <a:r>
              <a:rPr lang="en-US" b="1" dirty="0" smtClean="0"/>
              <a:t>Key Proposals</a:t>
            </a:r>
          </a:p>
          <a:p>
            <a:pPr lvl="1"/>
            <a:r>
              <a:rPr lang="en-US" dirty="0" smtClean="0"/>
              <a:t>Proxy Access</a:t>
            </a:r>
          </a:p>
          <a:p>
            <a:pPr lvl="1"/>
            <a:r>
              <a:rPr lang="en-US" dirty="0" smtClean="0"/>
              <a:t>Independent Chairman</a:t>
            </a:r>
          </a:p>
          <a:p>
            <a:pPr lvl="1"/>
            <a:r>
              <a:rPr lang="en-US" dirty="0" smtClean="0"/>
              <a:t>Shareholder Right to Call Special Meetings</a:t>
            </a:r>
          </a:p>
          <a:p>
            <a:r>
              <a:rPr lang="en-US" b="1" dirty="0" smtClean="0"/>
              <a:t>Trends</a:t>
            </a:r>
          </a:p>
          <a:p>
            <a:pPr lvl="1"/>
            <a:r>
              <a:rPr lang="en-US" i="1" dirty="0" smtClean="0"/>
              <a:t>Trinity Wall Street v. Wal-Mart</a:t>
            </a:r>
          </a:p>
        </p:txBody>
      </p:sp>
      <p:sp>
        <p:nvSpPr>
          <p:cNvPr id="5" name="Slide Number Placeholder 4"/>
          <p:cNvSpPr>
            <a:spLocks noGrp="1"/>
          </p:cNvSpPr>
          <p:nvPr>
            <p:ph type="sldNum" sz="quarter" idx="18"/>
          </p:nvPr>
        </p:nvSpPr>
        <p:spPr/>
        <p:txBody>
          <a:bodyPr/>
          <a:lstStyle/>
          <a:p>
            <a:fld id="{9B0005A4-9A48-4F82-82D8-7D3EECF7B059}" type="slidenum">
              <a:rPr lang="en-US" smtClean="0"/>
              <a:pPr/>
              <a:t>10</a:t>
            </a:fld>
            <a:endParaRPr lang="en-US" dirty="0"/>
          </a:p>
        </p:txBody>
      </p:sp>
    </p:spTree>
    <p:extLst>
      <p:ext uri="{BB962C8B-B14F-4D97-AF65-F5344CB8AC3E}">
        <p14:creationId xmlns:p14="http://schemas.microsoft.com/office/powerpoint/2010/main" val="29268415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a:t>
            </a:r>
            <a:r>
              <a:rPr lang="en-US" dirty="0"/>
              <a:t>Proxy Season Highlights – Developments Director Voting Results</a:t>
            </a:r>
          </a:p>
        </p:txBody>
      </p:sp>
      <p:sp>
        <p:nvSpPr>
          <p:cNvPr id="9" name="Content Placeholder 8"/>
          <p:cNvSpPr>
            <a:spLocks noGrp="1"/>
          </p:cNvSpPr>
          <p:nvPr>
            <p:ph idx="1"/>
          </p:nvPr>
        </p:nvSpPr>
        <p:spPr/>
        <p:txBody>
          <a:bodyPr/>
          <a:lstStyle/>
          <a:p>
            <a:pPr lvl="1"/>
            <a:r>
              <a:rPr lang="en-US" b="1" dirty="0" err="1" smtClean="0"/>
              <a:t>ISS</a:t>
            </a:r>
            <a:r>
              <a:rPr lang="en-US" b="1" dirty="0" smtClean="0"/>
              <a:t> Negative Vote Recommendations. </a:t>
            </a:r>
            <a:r>
              <a:rPr lang="en-US" dirty="0" smtClean="0"/>
              <a:t>In 2015, </a:t>
            </a:r>
            <a:r>
              <a:rPr lang="en-US" dirty="0" err="1" smtClean="0"/>
              <a:t>ISS</a:t>
            </a:r>
            <a:r>
              <a:rPr lang="en-US" dirty="0" smtClean="0"/>
              <a:t> issued negative vote recommendations against approximately 3,000 directors in total at over 1,000 different companies. Of these directors, approximately 1% (less than 40) received more “against” votes than “for” votes — nine of which were directors at S&amp;P 500 companies. </a:t>
            </a:r>
          </a:p>
          <a:p>
            <a:pPr lvl="2"/>
            <a:r>
              <a:rPr lang="en-US" b="1" i="1" dirty="0" smtClean="0"/>
              <a:t>Implication.</a:t>
            </a:r>
            <a:r>
              <a:rPr lang="en-US" b="1" dirty="0" smtClean="0"/>
              <a:t> </a:t>
            </a:r>
            <a:r>
              <a:rPr lang="en-US" dirty="0" smtClean="0"/>
              <a:t>A negative vote recommendation by </a:t>
            </a:r>
            <a:r>
              <a:rPr lang="en-US" dirty="0" err="1" smtClean="0"/>
              <a:t>ISS</a:t>
            </a:r>
            <a:r>
              <a:rPr lang="en-US" dirty="0" smtClean="0"/>
              <a:t> is not necessarily dispositive of voting results. </a:t>
            </a:r>
          </a:p>
          <a:p>
            <a:pPr lvl="1"/>
            <a:r>
              <a:rPr lang="en-US" b="1" dirty="0" smtClean="0"/>
              <a:t>Basis of Negative Recommendation Matters. </a:t>
            </a:r>
            <a:r>
              <a:rPr lang="en-US" dirty="0" smtClean="0"/>
              <a:t>Voting results vary meaningfully, however, depending on the reason for </a:t>
            </a:r>
            <a:r>
              <a:rPr lang="en-US" dirty="0" err="1" smtClean="0"/>
              <a:t>ISS’s</a:t>
            </a:r>
            <a:r>
              <a:rPr lang="en-US" dirty="0" smtClean="0"/>
              <a:t> negative director recommendation.</a:t>
            </a:r>
            <a:endParaRPr lang="en-US" dirty="0"/>
          </a:p>
        </p:txBody>
      </p:sp>
      <p:sp>
        <p:nvSpPr>
          <p:cNvPr id="11" name="Rectangle 2"/>
          <p:cNvSpPr txBox="1">
            <a:spLocks noChangeArrowheads="1"/>
          </p:cNvSpPr>
          <p:nvPr/>
        </p:nvSpPr>
        <p:spPr>
          <a:xfrm>
            <a:off x="290676" y="-181603"/>
            <a:ext cx="8440574" cy="9382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endParaRPr lang="en-US" b="1" dirty="0">
              <a:solidFill>
                <a:srgbClr val="FF0000"/>
              </a:solidFill>
            </a:endParaRPr>
          </a:p>
        </p:txBody>
      </p:sp>
      <p:sp>
        <p:nvSpPr>
          <p:cNvPr id="3" name="Slide Number Placeholder 2"/>
          <p:cNvSpPr>
            <a:spLocks noGrp="1"/>
          </p:cNvSpPr>
          <p:nvPr>
            <p:ph type="sldNum" sz="quarter" idx="10"/>
          </p:nvPr>
        </p:nvSpPr>
        <p:spPr/>
        <p:txBody>
          <a:bodyPr/>
          <a:lstStyle/>
          <a:p>
            <a:fld id="{9B0005A4-9A48-4F82-82D8-7D3EECF7B059}" type="slidenum">
              <a:rPr lang="en-US" smtClean="0"/>
              <a:pPr/>
              <a:t>11</a:t>
            </a:fld>
            <a:endParaRPr lang="en-US" dirty="0"/>
          </a:p>
        </p:txBody>
      </p:sp>
    </p:spTree>
    <p:extLst>
      <p:ext uri="{BB962C8B-B14F-4D97-AF65-F5344CB8AC3E}">
        <p14:creationId xmlns:p14="http://schemas.microsoft.com/office/powerpoint/2010/main" val="41379221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Highlights – </a:t>
            </a:r>
            <a:r>
              <a:rPr lang="en-US" dirty="0"/>
              <a:t>Developments Advisory Firm Policy Updates</a:t>
            </a:r>
          </a:p>
        </p:txBody>
      </p:sp>
      <p:sp>
        <p:nvSpPr>
          <p:cNvPr id="14" name="Content Placeholder 13"/>
          <p:cNvSpPr>
            <a:spLocks noGrp="1"/>
          </p:cNvSpPr>
          <p:nvPr>
            <p:ph idx="1"/>
          </p:nvPr>
        </p:nvSpPr>
        <p:spPr>
          <a:xfrm>
            <a:off x="1609725" y="1280160"/>
            <a:ext cx="7185025" cy="4754880"/>
          </a:xfrm>
        </p:spPr>
        <p:txBody>
          <a:bodyPr/>
          <a:lstStyle/>
          <a:p>
            <a:pPr marL="0" lvl="1" indent="0">
              <a:buNone/>
            </a:pPr>
            <a:r>
              <a:rPr lang="en-US" sz="1600" dirty="0"/>
              <a:t>On November 6, 2014, </a:t>
            </a:r>
            <a:r>
              <a:rPr lang="en-US" sz="1600" dirty="0" err="1"/>
              <a:t>ISS</a:t>
            </a:r>
            <a:r>
              <a:rPr lang="en-US" sz="1600" dirty="0"/>
              <a:t> issued its Proxy Voting Guideline Updates for meetings on or after February 1, 2015</a:t>
            </a:r>
            <a:r>
              <a:rPr lang="en-US" sz="1600" dirty="0" smtClean="0"/>
              <a:t>. Most </a:t>
            </a:r>
            <a:r>
              <a:rPr lang="en-US" sz="1600" dirty="0"/>
              <a:t>notably, for U.S. issuers, the updates include new policies or revisions to existing policies with regard to</a:t>
            </a:r>
            <a:r>
              <a:rPr lang="en-US" sz="1600" dirty="0" smtClean="0"/>
              <a:t>:</a:t>
            </a:r>
            <a:endParaRPr lang="en-US" sz="1600" dirty="0"/>
          </a:p>
        </p:txBody>
      </p:sp>
      <p:graphicFrame>
        <p:nvGraphicFramePr>
          <p:cNvPr id="8" name="Diagram 7"/>
          <p:cNvGraphicFramePr/>
          <p:nvPr>
            <p:extLst>
              <p:ext uri="{D42A27DB-BD31-4B8C-83A1-F6EECF244321}">
                <p14:modId xmlns:p14="http://schemas.microsoft.com/office/powerpoint/2010/main" val="1649336880"/>
              </p:ext>
            </p:extLst>
          </p:nvPr>
        </p:nvGraphicFramePr>
        <p:xfrm>
          <a:off x="354176" y="2410690"/>
          <a:ext cx="8440737"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176" y="1454574"/>
            <a:ext cx="1100777" cy="655782"/>
          </a:xfrm>
          <a:prstGeom prst="rect">
            <a:avLst/>
          </a:prstGeom>
        </p:spPr>
      </p:pic>
      <p:sp>
        <p:nvSpPr>
          <p:cNvPr id="1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For further detail on advisory firm policy updates, see </a:t>
            </a:r>
            <a:r>
              <a:rPr lang="en-US" sz="900" b="1" dirty="0"/>
              <a:t>Appendix B</a:t>
            </a:r>
            <a:r>
              <a:rPr lang="en-US" sz="900" dirty="0"/>
              <a:t>.</a:t>
            </a:r>
          </a:p>
        </p:txBody>
      </p:sp>
      <p:sp>
        <p:nvSpPr>
          <p:cNvPr id="3" name="Slide Number Placeholder 2"/>
          <p:cNvSpPr>
            <a:spLocks noGrp="1"/>
          </p:cNvSpPr>
          <p:nvPr>
            <p:ph type="sldNum" sz="quarter" idx="10"/>
          </p:nvPr>
        </p:nvSpPr>
        <p:spPr/>
        <p:txBody>
          <a:bodyPr/>
          <a:lstStyle/>
          <a:p>
            <a:fld id="{9B0005A4-9A48-4F82-82D8-7D3EECF7B059}" type="slidenum">
              <a:rPr lang="en-US" smtClean="0"/>
              <a:pPr/>
              <a:t>12</a:t>
            </a:fld>
            <a:endParaRPr lang="en-US" dirty="0"/>
          </a:p>
        </p:txBody>
      </p:sp>
    </p:spTree>
    <p:extLst>
      <p:ext uri="{BB962C8B-B14F-4D97-AF65-F5344CB8AC3E}">
        <p14:creationId xmlns:p14="http://schemas.microsoft.com/office/powerpoint/2010/main" val="771041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Proxy Season Highlights – Developments Advisory Firm Policy Updates </a:t>
            </a:r>
            <a:r>
              <a:rPr lang="en-US" sz="2400" dirty="0"/>
              <a:t>(</a:t>
            </a:r>
            <a:r>
              <a:rPr lang="en-US" sz="2400" i="1" dirty="0"/>
              <a:t>continued</a:t>
            </a:r>
            <a:r>
              <a:rPr lang="en-US" sz="2400" dirty="0"/>
              <a:t>)</a:t>
            </a:r>
          </a:p>
        </p:txBody>
      </p:sp>
      <p:sp>
        <p:nvSpPr>
          <p:cNvPr id="5" name="Content Placeholder 4"/>
          <p:cNvSpPr>
            <a:spLocks noGrp="1"/>
          </p:cNvSpPr>
          <p:nvPr>
            <p:ph idx="1"/>
          </p:nvPr>
        </p:nvSpPr>
        <p:spPr>
          <a:xfrm>
            <a:off x="1609725" y="1280160"/>
            <a:ext cx="7187184" cy="4754880"/>
          </a:xfrm>
        </p:spPr>
        <p:txBody>
          <a:bodyPr/>
          <a:lstStyle/>
          <a:p>
            <a:pPr marL="0" lvl="1" indent="0">
              <a:buNone/>
            </a:pPr>
            <a:r>
              <a:rPr lang="en-US" dirty="0"/>
              <a:t>Glass Lewis’s Proxy Paper Guidelines for the 2015 proxy season included revisions to the following policies for U.S. issuers</a:t>
            </a:r>
            <a:r>
              <a:rPr lang="en-US" dirty="0" smtClean="0"/>
              <a:t>:</a:t>
            </a:r>
            <a:endParaRPr lang="en-US" dirty="0"/>
          </a:p>
        </p:txBody>
      </p:sp>
      <p:graphicFrame>
        <p:nvGraphicFramePr>
          <p:cNvPr id="8" name="Diagram 7"/>
          <p:cNvGraphicFramePr/>
          <p:nvPr>
            <p:extLst>
              <p:ext uri="{D42A27DB-BD31-4B8C-83A1-F6EECF244321}">
                <p14:modId xmlns:p14="http://schemas.microsoft.com/office/powerpoint/2010/main" val="544597002"/>
              </p:ext>
            </p:extLst>
          </p:nvPr>
        </p:nvGraphicFramePr>
        <p:xfrm>
          <a:off x="354176" y="2410690"/>
          <a:ext cx="8440737"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0" y="1175615"/>
            <a:ext cx="946582" cy="946582"/>
          </a:xfrm>
          <a:prstGeom prst="rect">
            <a:avLst/>
          </a:prstGeom>
        </p:spPr>
      </p:pic>
      <p:sp>
        <p:nvSpPr>
          <p:cNvPr id="14"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For further detail on advisory firm policy updates, see </a:t>
            </a:r>
            <a:r>
              <a:rPr lang="en-US" sz="900" b="1" dirty="0"/>
              <a:t>Appendix B</a:t>
            </a:r>
            <a:r>
              <a:rPr lang="en-US" sz="900" dirty="0"/>
              <a:t>.</a:t>
            </a:r>
          </a:p>
        </p:txBody>
      </p:sp>
      <p:sp>
        <p:nvSpPr>
          <p:cNvPr id="6" name="Slide Number Placeholder 5"/>
          <p:cNvSpPr>
            <a:spLocks noGrp="1"/>
          </p:cNvSpPr>
          <p:nvPr>
            <p:ph type="sldNum" sz="quarter" idx="10"/>
          </p:nvPr>
        </p:nvSpPr>
        <p:spPr/>
        <p:txBody>
          <a:bodyPr/>
          <a:lstStyle/>
          <a:p>
            <a:fld id="{9B0005A4-9A48-4F82-82D8-7D3EECF7B059}" type="slidenum">
              <a:rPr lang="en-US" smtClean="0"/>
              <a:pPr/>
              <a:t>13</a:t>
            </a:fld>
            <a:endParaRPr lang="en-US" dirty="0"/>
          </a:p>
        </p:txBody>
      </p:sp>
    </p:spTree>
    <p:extLst>
      <p:ext uri="{BB962C8B-B14F-4D97-AF65-F5344CB8AC3E}">
        <p14:creationId xmlns:p14="http://schemas.microsoft.com/office/powerpoint/2010/main" val="33455426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Highlights – </a:t>
            </a:r>
            <a:r>
              <a:rPr lang="en-US" dirty="0"/>
              <a:t>Developments Updates to </a:t>
            </a:r>
            <a:r>
              <a:rPr lang="en-US" dirty="0" err="1"/>
              <a:t>ISS</a:t>
            </a:r>
            <a:r>
              <a:rPr lang="en-US" dirty="0"/>
              <a:t> Governance </a:t>
            </a:r>
            <a:r>
              <a:rPr lang="en-US" dirty="0" err="1"/>
              <a:t>QuickScore</a:t>
            </a:r>
            <a:r>
              <a:rPr lang="en-US" dirty="0"/>
              <a:t> 3.0</a:t>
            </a:r>
          </a:p>
        </p:txBody>
      </p:sp>
      <p:sp>
        <p:nvSpPr>
          <p:cNvPr id="13" name="Content Placeholder 12"/>
          <p:cNvSpPr>
            <a:spLocks noGrp="1"/>
          </p:cNvSpPr>
          <p:nvPr>
            <p:ph idx="1"/>
          </p:nvPr>
        </p:nvSpPr>
        <p:spPr>
          <a:xfrm>
            <a:off x="354175" y="1280160"/>
            <a:ext cx="8789825" cy="4754880"/>
          </a:xfrm>
        </p:spPr>
        <p:txBody>
          <a:bodyPr/>
          <a:lstStyle/>
          <a:p>
            <a:pPr lvl="1"/>
            <a:endParaRPr lang="en-US" sz="1600" dirty="0" smtClean="0"/>
          </a:p>
          <a:p>
            <a:pPr lvl="1"/>
            <a:endParaRPr lang="en-US" sz="1600" dirty="0" smtClean="0"/>
          </a:p>
          <a:p>
            <a:pPr lvl="1">
              <a:spcBef>
                <a:spcPts val="1200"/>
              </a:spcBef>
              <a:spcAft>
                <a:spcPts val="0"/>
              </a:spcAft>
            </a:pPr>
            <a:r>
              <a:rPr lang="en-US" sz="1600" dirty="0" smtClean="0"/>
              <a:t>Does the company disclose a policy requiring an annual performance evaluation of the board? </a:t>
            </a:r>
          </a:p>
          <a:p>
            <a:pPr lvl="1">
              <a:spcAft>
                <a:spcPts val="0"/>
              </a:spcAft>
            </a:pPr>
            <a:r>
              <a:rPr lang="en-US" sz="1600" dirty="0" smtClean="0"/>
              <a:t>Has </a:t>
            </a:r>
            <a:r>
              <a:rPr lang="en-US" sz="1600" dirty="0" err="1" smtClean="0"/>
              <a:t>ISS’s</a:t>
            </a:r>
            <a:r>
              <a:rPr lang="en-US" sz="1600" dirty="0" smtClean="0"/>
              <a:t> review found that the board of directors recently took action that materially reduces shareholder rights?</a:t>
            </a:r>
          </a:p>
          <a:p>
            <a:pPr lvl="1">
              <a:spcAft>
                <a:spcPts val="0"/>
              </a:spcAft>
            </a:pPr>
            <a:r>
              <a:rPr lang="en-US" sz="1600" dirty="0" smtClean="0"/>
              <a:t>Is there a sunset provision on the company’s unequal voting structure?</a:t>
            </a:r>
          </a:p>
          <a:p>
            <a:pPr lvl="1">
              <a:spcAft>
                <a:spcPts val="0"/>
              </a:spcAft>
            </a:pPr>
            <a:r>
              <a:rPr lang="en-US" sz="1600" dirty="0" smtClean="0"/>
              <a:t>Does the company have a controlling shareholder? (zero weight)</a:t>
            </a:r>
          </a:p>
          <a:p>
            <a:pPr lvl="1">
              <a:spcAft>
                <a:spcPts val="0"/>
              </a:spcAft>
            </a:pPr>
            <a:endParaRPr lang="en-US" sz="1600" dirty="0" smtClean="0"/>
          </a:p>
          <a:p>
            <a:pPr lvl="1"/>
            <a:endParaRPr lang="en-US" sz="1600" dirty="0" smtClean="0"/>
          </a:p>
          <a:p>
            <a:pPr lvl="1">
              <a:spcAft>
                <a:spcPts val="0"/>
              </a:spcAft>
            </a:pPr>
            <a:r>
              <a:rPr lang="en-US" sz="1600" dirty="0" smtClean="0"/>
              <a:t>Now Scored: How many women are on the board? </a:t>
            </a:r>
          </a:p>
          <a:p>
            <a:pPr lvl="1">
              <a:spcAft>
                <a:spcPts val="0"/>
              </a:spcAft>
            </a:pPr>
            <a:r>
              <a:rPr lang="en-US" sz="1600" dirty="0" smtClean="0"/>
              <a:t>Now Scored: How many financial experts serve on the audit committee?</a:t>
            </a:r>
          </a:p>
          <a:p>
            <a:pPr lvl="1">
              <a:spcAft>
                <a:spcPts val="0"/>
              </a:spcAft>
            </a:pPr>
            <a:r>
              <a:rPr lang="en-US" sz="1600" dirty="0" smtClean="0"/>
              <a:t>Now Zero-Weight: Does the company’s poison pill have a TIDE provision?</a:t>
            </a:r>
          </a:p>
          <a:p>
            <a:pPr lvl="1">
              <a:spcAft>
                <a:spcPts val="0"/>
              </a:spcAft>
            </a:pPr>
            <a:endParaRPr lang="en-US" sz="1600" dirty="0" smtClean="0"/>
          </a:p>
          <a:p>
            <a:pPr lvl="1">
              <a:spcAft>
                <a:spcPts val="0"/>
              </a:spcAft>
            </a:pPr>
            <a:endParaRPr lang="en-US" sz="1600" dirty="0" smtClean="0"/>
          </a:p>
          <a:p>
            <a:pPr lvl="1"/>
            <a:r>
              <a:rPr lang="en-US" sz="1600" dirty="0" err="1" smtClean="0"/>
              <a:t>ISS</a:t>
            </a:r>
            <a:r>
              <a:rPr lang="en-US" sz="1600" dirty="0" smtClean="0"/>
              <a:t> expands on </a:t>
            </a:r>
            <a:r>
              <a:rPr lang="en-US" sz="1600" dirty="0" err="1" smtClean="0"/>
              <a:t>QuickScore’s</a:t>
            </a:r>
            <a:r>
              <a:rPr lang="en-US" sz="1600" dirty="0" smtClean="0"/>
              <a:t> questions regarding regulatory activity.</a:t>
            </a:r>
          </a:p>
        </p:txBody>
      </p:sp>
      <p:sp>
        <p:nvSpPr>
          <p:cNvPr id="37" name="Text Placeholder 13"/>
          <p:cNvSpPr txBox="1">
            <a:spLocks/>
          </p:cNvSpPr>
          <p:nvPr/>
        </p:nvSpPr>
        <p:spPr>
          <a:xfrm>
            <a:off x="457200" y="1651635"/>
            <a:ext cx="8229600" cy="365760"/>
          </a:xfrm>
          <a:prstGeom prst="rect">
            <a:avLst/>
          </a:prstGeom>
          <a:solidFill>
            <a:schemeClr val="accent2">
              <a:lumMod val="20000"/>
              <a:lumOff val="80000"/>
            </a:schemeClr>
          </a:solidFill>
          <a:ln w="3175">
            <a:solidFill>
              <a:schemeClr val="accent1"/>
            </a:solidFill>
          </a:ln>
        </p:spPr>
        <p:txBody>
          <a:bodyPr vert="horz" lIns="91440" tIns="45720" rIns="91440" bIns="45720" rtlCol="0" anchor="ctr" anchorCtr="0">
            <a:noAutofit/>
          </a:bodyPr>
          <a:lstStyle>
            <a:lvl1pPr indent="0" algn="ctr">
              <a:spcBef>
                <a:spcPts val="400"/>
              </a:spcBef>
              <a:spcAft>
                <a:spcPts val="400"/>
              </a:spcAft>
              <a:buFontTx/>
              <a:buNone/>
              <a:defRPr b="0">
                <a:solidFill>
                  <a:schemeClr val="accent1"/>
                </a:solidFill>
              </a:defRPr>
            </a:lvl1pPr>
            <a:lvl2pPr marL="115888" indent="-115888">
              <a:spcBef>
                <a:spcPts val="400"/>
              </a:spcBef>
              <a:spcAft>
                <a:spcPts val="400"/>
              </a:spcAft>
              <a:buFont typeface="Arial" panose="020B0604020202020204" pitchFamily="34" charset="0"/>
              <a:buChar char="•"/>
            </a:lvl2pPr>
            <a:lvl3pPr marL="401638" indent="-174625">
              <a:spcBef>
                <a:spcPts val="400"/>
              </a:spcBef>
              <a:spcAft>
                <a:spcPts val="400"/>
              </a:spcAft>
              <a:buFont typeface="Georgia" panose="02040502050405020303" pitchFamily="18" charset="0"/>
              <a:buChar char="–"/>
            </a:lvl3pPr>
            <a:lvl4pPr marL="569913" indent="-111125">
              <a:spcBef>
                <a:spcPts val="400"/>
              </a:spcBef>
              <a:spcAft>
                <a:spcPts val="400"/>
              </a:spcAft>
              <a:buFont typeface="Georgia" panose="02040502050405020303" pitchFamily="18" charset="0"/>
              <a:buChar char="◦"/>
            </a:lvl4pPr>
            <a:lvl5pPr marL="798513" indent="-115888">
              <a:spcBef>
                <a:spcPts val="400"/>
              </a:spcBef>
              <a:spcAft>
                <a:spcPts val="400"/>
              </a:spcAft>
              <a:buFont typeface="Arial" panose="020B0604020202020204"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300" b="1" dirty="0"/>
              <a:t>New Factors Applicable to Companies in U.S. Markets</a:t>
            </a:r>
          </a:p>
        </p:txBody>
      </p:sp>
      <p:sp>
        <p:nvSpPr>
          <p:cNvPr id="104" name="Text Placeholder 13"/>
          <p:cNvSpPr txBox="1">
            <a:spLocks/>
          </p:cNvSpPr>
          <p:nvPr/>
        </p:nvSpPr>
        <p:spPr>
          <a:xfrm>
            <a:off x="457200" y="3714750"/>
            <a:ext cx="8229600" cy="365760"/>
          </a:xfrm>
          <a:prstGeom prst="rect">
            <a:avLst/>
          </a:prstGeom>
          <a:solidFill>
            <a:schemeClr val="accent2">
              <a:lumMod val="20000"/>
              <a:lumOff val="80000"/>
            </a:schemeClr>
          </a:solidFill>
          <a:ln w="3175">
            <a:solidFill>
              <a:schemeClr val="accent1"/>
            </a:solidFill>
          </a:ln>
        </p:spPr>
        <p:txBody>
          <a:bodyPr vert="horz" lIns="91440" tIns="45720" rIns="91440" bIns="45720" rtlCol="0" anchor="ctr" anchorCtr="0">
            <a:noAutofit/>
          </a:bodyPr>
          <a:lstStyle>
            <a:lvl1pPr indent="0" algn="ctr">
              <a:spcBef>
                <a:spcPts val="400"/>
              </a:spcBef>
              <a:spcAft>
                <a:spcPts val="400"/>
              </a:spcAft>
              <a:buFontTx/>
              <a:buNone/>
              <a:defRPr b="0">
                <a:solidFill>
                  <a:schemeClr val="accent1"/>
                </a:solidFill>
              </a:defRPr>
            </a:lvl1pPr>
            <a:lvl2pPr marL="115888" indent="-115888">
              <a:spcBef>
                <a:spcPts val="400"/>
              </a:spcBef>
              <a:spcAft>
                <a:spcPts val="400"/>
              </a:spcAft>
              <a:buFont typeface="Arial" panose="020B0604020202020204" pitchFamily="34" charset="0"/>
              <a:buChar char="•"/>
            </a:lvl2pPr>
            <a:lvl3pPr marL="401638" indent="-174625">
              <a:spcBef>
                <a:spcPts val="400"/>
              </a:spcBef>
              <a:spcAft>
                <a:spcPts val="400"/>
              </a:spcAft>
              <a:buFont typeface="Georgia" panose="02040502050405020303" pitchFamily="18" charset="0"/>
              <a:buChar char="–"/>
            </a:lvl3pPr>
            <a:lvl4pPr marL="569913" indent="-111125">
              <a:spcBef>
                <a:spcPts val="400"/>
              </a:spcBef>
              <a:spcAft>
                <a:spcPts val="400"/>
              </a:spcAft>
              <a:buFont typeface="Georgia" panose="02040502050405020303" pitchFamily="18" charset="0"/>
              <a:buChar char="◦"/>
            </a:lvl4pPr>
            <a:lvl5pPr marL="798513" indent="-115888">
              <a:spcBef>
                <a:spcPts val="400"/>
              </a:spcBef>
              <a:spcAft>
                <a:spcPts val="400"/>
              </a:spcAft>
              <a:buFont typeface="Arial" panose="020B0604020202020204"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300" b="1" dirty="0"/>
              <a:t>Updates to Weighting of Existing Factors for Companies in U.S. Markets</a:t>
            </a:r>
          </a:p>
        </p:txBody>
      </p:sp>
      <p:sp>
        <p:nvSpPr>
          <p:cNvPr id="105" name="Text Placeholder 13"/>
          <p:cNvSpPr txBox="1">
            <a:spLocks/>
          </p:cNvSpPr>
          <p:nvPr/>
        </p:nvSpPr>
        <p:spPr>
          <a:xfrm>
            <a:off x="457200" y="5191125"/>
            <a:ext cx="8229600" cy="365760"/>
          </a:xfrm>
          <a:prstGeom prst="rect">
            <a:avLst/>
          </a:prstGeom>
          <a:solidFill>
            <a:schemeClr val="accent2">
              <a:lumMod val="20000"/>
              <a:lumOff val="80000"/>
            </a:schemeClr>
          </a:solidFill>
          <a:ln w="3175">
            <a:solidFill>
              <a:schemeClr val="accent1"/>
            </a:solidFill>
          </a:ln>
        </p:spPr>
        <p:txBody>
          <a:bodyPr vert="horz" lIns="91440" tIns="45720" rIns="91440" bIns="45720" rtlCol="0" anchor="ctr" anchorCtr="0">
            <a:noAutofit/>
          </a:bodyPr>
          <a:lstStyle>
            <a:lvl1pPr indent="0" algn="ctr">
              <a:spcBef>
                <a:spcPts val="400"/>
              </a:spcBef>
              <a:spcAft>
                <a:spcPts val="400"/>
              </a:spcAft>
              <a:buFontTx/>
              <a:buNone/>
              <a:defRPr b="0">
                <a:solidFill>
                  <a:schemeClr val="accent1"/>
                </a:solidFill>
              </a:defRPr>
            </a:lvl1pPr>
            <a:lvl2pPr marL="115888" indent="-115888">
              <a:spcBef>
                <a:spcPts val="400"/>
              </a:spcBef>
              <a:spcAft>
                <a:spcPts val="400"/>
              </a:spcAft>
              <a:buFont typeface="Arial" panose="020B0604020202020204" pitchFamily="34" charset="0"/>
              <a:buChar char="•"/>
            </a:lvl2pPr>
            <a:lvl3pPr marL="401638" indent="-174625">
              <a:spcBef>
                <a:spcPts val="400"/>
              </a:spcBef>
              <a:spcAft>
                <a:spcPts val="400"/>
              </a:spcAft>
              <a:buFont typeface="Georgia" panose="02040502050405020303" pitchFamily="18" charset="0"/>
              <a:buChar char="–"/>
            </a:lvl3pPr>
            <a:lvl4pPr marL="569913" indent="-111125">
              <a:spcBef>
                <a:spcPts val="400"/>
              </a:spcBef>
              <a:spcAft>
                <a:spcPts val="400"/>
              </a:spcAft>
              <a:buFont typeface="Georgia" panose="02040502050405020303" pitchFamily="18" charset="0"/>
              <a:buChar char="◦"/>
            </a:lvl4pPr>
            <a:lvl5pPr marL="798513" indent="-115888">
              <a:spcBef>
                <a:spcPts val="400"/>
              </a:spcBef>
              <a:spcAft>
                <a:spcPts val="400"/>
              </a:spcAft>
              <a:buFont typeface="Arial" panose="020B0604020202020204"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300" b="1" dirty="0"/>
              <a:t>Updates to Factors Pertaining to Investigations/Enforcement Actions</a:t>
            </a:r>
          </a:p>
        </p:txBody>
      </p:sp>
      <p:sp>
        <p:nvSpPr>
          <p:cNvPr id="106"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a:t>
            </a:r>
            <a:r>
              <a:rPr lang="en-US" sz="900" dirty="0" err="1"/>
              <a:t>ISS</a:t>
            </a:r>
            <a:r>
              <a:rPr lang="en-US" sz="900" dirty="0"/>
              <a:t> Governance </a:t>
            </a:r>
            <a:r>
              <a:rPr lang="en-US" sz="900" dirty="0" err="1"/>
              <a:t>QuickScore</a:t>
            </a:r>
            <a:r>
              <a:rPr lang="en-US" sz="900" dirty="0"/>
              <a:t> 3.0: Overview and Updates (Oct. 2014</a:t>
            </a:r>
            <a:r>
              <a:rPr lang="en-US" sz="900" dirty="0" smtClean="0"/>
              <a:t>). For </a:t>
            </a:r>
            <a:r>
              <a:rPr lang="en-US" sz="900" dirty="0"/>
              <a:t>further detail regarding updates to </a:t>
            </a:r>
            <a:r>
              <a:rPr lang="en-US" sz="900" dirty="0" err="1"/>
              <a:t>QuickScore</a:t>
            </a:r>
            <a:r>
              <a:rPr lang="en-US" sz="900" dirty="0"/>
              <a:t>, see </a:t>
            </a:r>
            <a:r>
              <a:rPr lang="en-US" sz="900" b="1" dirty="0"/>
              <a:t>Appendix C</a:t>
            </a:r>
            <a:r>
              <a:rPr lang="en-US" sz="900" dirty="0"/>
              <a:t>.</a:t>
            </a:r>
          </a:p>
        </p:txBody>
      </p:sp>
      <p:sp>
        <p:nvSpPr>
          <p:cNvPr id="3" name="Slide Number Placeholder 2"/>
          <p:cNvSpPr>
            <a:spLocks noGrp="1"/>
          </p:cNvSpPr>
          <p:nvPr>
            <p:ph type="sldNum" sz="quarter" idx="10"/>
          </p:nvPr>
        </p:nvSpPr>
        <p:spPr/>
        <p:txBody>
          <a:bodyPr/>
          <a:lstStyle/>
          <a:p>
            <a:fld id="{9B0005A4-9A48-4F82-82D8-7D3EECF7B059}" type="slidenum">
              <a:rPr lang="en-US" smtClean="0"/>
              <a:pPr/>
              <a:t>14</a:t>
            </a:fld>
            <a:endParaRPr lang="en-US" dirty="0"/>
          </a:p>
        </p:txBody>
      </p:sp>
    </p:spTree>
    <p:extLst>
      <p:ext uri="{BB962C8B-B14F-4D97-AF65-F5344CB8AC3E}">
        <p14:creationId xmlns:p14="http://schemas.microsoft.com/office/powerpoint/2010/main" val="4974787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2015 Proxy Season Highlights – </a:t>
            </a:r>
            <a:r>
              <a:rPr lang="en-US" dirty="0"/>
              <a:t>Key Proposals Proxy Access – 2012-2014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19247516"/>
              </p:ext>
            </p:extLst>
          </p:nvPr>
        </p:nvGraphicFramePr>
        <p:xfrm>
          <a:off x="354013" y="1280160"/>
          <a:ext cx="3979862" cy="409257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p:cNvSpPr>
            <a:spLocks noGrp="1"/>
          </p:cNvSpPr>
          <p:nvPr>
            <p:ph idx="16"/>
          </p:nvPr>
        </p:nvSpPr>
        <p:spPr>
          <a:xfrm>
            <a:off x="4574440" y="1280160"/>
            <a:ext cx="4215384" cy="4754880"/>
          </a:xfrm>
          <a:ln>
            <a:noFill/>
          </a:ln>
        </p:spPr>
        <p:txBody>
          <a:bodyPr/>
          <a:lstStyle/>
          <a:p>
            <a:pPr marL="0" lvl="1">
              <a:spcBef>
                <a:spcPts val="0"/>
              </a:spcBef>
              <a:spcAft>
                <a:spcPts val="0"/>
              </a:spcAft>
              <a:defRPr/>
            </a:pPr>
            <a:r>
              <a:rPr lang="en-US" altLang="en-US" sz="1300" b="1" dirty="0" smtClean="0"/>
              <a:t> Limited Number of Proposals.</a:t>
            </a:r>
          </a:p>
          <a:p>
            <a:pPr marL="188734" lvl="1" indent="0">
              <a:spcBef>
                <a:spcPts val="0"/>
              </a:spcBef>
              <a:spcAft>
                <a:spcPts val="0"/>
              </a:spcAft>
              <a:buNone/>
              <a:defRPr/>
            </a:pPr>
            <a:r>
              <a:rPr lang="en-US" altLang="en-US" sz="1300" dirty="0" smtClean="0"/>
              <a:t>Before the current proxy season, a limited number of proxy access shareholder proposals were submitted to public companies. </a:t>
            </a:r>
          </a:p>
          <a:p>
            <a:pPr marL="188734" lvl="1" indent="-188734">
              <a:spcBef>
                <a:spcPts val="1077"/>
              </a:spcBef>
              <a:spcAft>
                <a:spcPts val="0"/>
              </a:spcAft>
              <a:defRPr/>
            </a:pPr>
            <a:r>
              <a:rPr lang="en-US" altLang="en-US" sz="1300" b="1" dirty="0" smtClean="0"/>
              <a:t>Majority Support in 2014. </a:t>
            </a:r>
            <a:r>
              <a:rPr lang="en-US" sz="1300" dirty="0" smtClean="0"/>
              <a:t>Proxy access shareholder proposals received majority shareholder support at five Russell 3000 companies during the 2014 proxy season (Abercrombie &amp; Fitch, Big Lots, Boston Properties, International Game Technology and </a:t>
            </a:r>
            <a:r>
              <a:rPr lang="en-US" sz="1300" dirty="0" err="1" smtClean="0"/>
              <a:t>SLM</a:t>
            </a:r>
            <a:r>
              <a:rPr lang="en-US" sz="1300" dirty="0" smtClean="0"/>
              <a:t> Corp.).</a:t>
            </a:r>
          </a:p>
          <a:p>
            <a:pPr marL="188734" lvl="1" indent="-188734">
              <a:spcBef>
                <a:spcPts val="1077"/>
              </a:spcBef>
              <a:spcAft>
                <a:spcPts val="0"/>
              </a:spcAft>
              <a:defRPr/>
            </a:pPr>
            <a:r>
              <a:rPr lang="en-US" sz="1300" b="1" dirty="0" smtClean="0"/>
              <a:t>Management-Sponsored Proposals in 2014. </a:t>
            </a:r>
            <a:r>
              <a:rPr lang="en-US" sz="1300" dirty="0" smtClean="0"/>
              <a:t>Among the Russell 3000, four companies (Verizon, CenturyLink, Darden Restaurants and Chesapeake Energy) sponsored their own proxy access resolutions (as opposed to two companies in 2013). All four proposals passed. </a:t>
            </a:r>
          </a:p>
          <a:p>
            <a:pPr marL="188734" lvl="1" indent="-188734">
              <a:spcBef>
                <a:spcPts val="1077"/>
              </a:spcBef>
              <a:spcAft>
                <a:spcPts val="0"/>
              </a:spcAft>
              <a:defRPr/>
            </a:pPr>
            <a:r>
              <a:rPr lang="en-US" altLang="en-US" sz="1300" b="1" dirty="0" smtClean="0"/>
              <a:t>Voting Results. </a:t>
            </a:r>
            <a:r>
              <a:rPr lang="en-US" sz="1300" b="1" dirty="0" smtClean="0"/>
              <a:t>Notably, support levels for proxy access shareholder proposals have varied depending upon the specific proposal being advanced.</a:t>
            </a:r>
            <a:r>
              <a:rPr lang="en-US" altLang="en-US" sz="1300" b="1" dirty="0" smtClean="0"/>
              <a:t> </a:t>
            </a:r>
            <a:endParaRPr lang="en-US" altLang="en-US" sz="1300" dirty="0" smtClean="0"/>
          </a:p>
          <a:p>
            <a:pPr marL="188734" lvl="1" indent="-188734">
              <a:spcBef>
                <a:spcPts val="1077"/>
              </a:spcBef>
              <a:spcAft>
                <a:spcPts val="0"/>
              </a:spcAft>
              <a:defRPr/>
            </a:pPr>
            <a:endParaRPr lang="en-US" sz="1300" b="1" dirty="0"/>
          </a:p>
        </p:txBody>
      </p:sp>
      <p:sp>
        <p:nvSpPr>
          <p:cNvPr id="9" name="TextBox 1"/>
          <p:cNvSpPr txBox="1">
            <a:spLocks noChangeArrowheads="1"/>
          </p:cNvSpPr>
          <p:nvPr/>
        </p:nvSpPr>
        <p:spPr bwMode="auto">
          <a:xfrm rot="16200000">
            <a:off x="-1306830" y="3512184"/>
            <a:ext cx="3227294" cy="23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lgn="l" eaLnBrk="0" hangingPunct="0">
              <a:lnSpc>
                <a:spcPct val="110000"/>
              </a:lnSpc>
              <a:spcBef>
                <a:spcPct val="70000"/>
              </a:spcBef>
              <a:buClr>
                <a:srgbClr val="C0C0C0"/>
              </a:buClr>
              <a:buSzPct val="92000"/>
              <a:buFont typeface="Wingdings" pitchFamily="2" charset="2"/>
              <a:defRPr sz="1400">
                <a:solidFill>
                  <a:schemeClr val="tx1"/>
                </a:solidFill>
                <a:latin typeface="Arial" charset="0"/>
              </a:defRPr>
            </a:lvl1pPr>
            <a:lvl2pPr marL="742950" indent="-285750" algn="l" eaLnBrk="0" hangingPunct="0">
              <a:lnSpc>
                <a:spcPct val="110000"/>
              </a:lnSpc>
              <a:spcBef>
                <a:spcPts val="600"/>
              </a:spcBef>
              <a:buClr>
                <a:srgbClr val="2A62A8"/>
              </a:buClr>
              <a:buFont typeface="Wingdings" pitchFamily="2" charset="2"/>
              <a:buChar char="n"/>
              <a:defRPr sz="1600">
                <a:solidFill>
                  <a:schemeClr val="tx1"/>
                </a:solidFill>
                <a:latin typeface="Arial" charset="0"/>
              </a:defRPr>
            </a:lvl2pPr>
            <a:lvl3pPr marL="1143000" indent="-228600" algn="l" eaLnBrk="0" hangingPunct="0">
              <a:lnSpc>
                <a:spcPct val="110000"/>
              </a:lnSpc>
              <a:spcBef>
                <a:spcPct val="20000"/>
              </a:spcBef>
              <a:buClr>
                <a:srgbClr val="2A62A8"/>
              </a:buClr>
              <a:buSzPct val="92000"/>
              <a:buFont typeface="Wingdings" pitchFamily="2" charset="2"/>
              <a:buChar char="Ø"/>
              <a:defRPr sz="1400">
                <a:solidFill>
                  <a:schemeClr val="tx1"/>
                </a:solidFill>
                <a:latin typeface="Arial" charset="0"/>
              </a:defRPr>
            </a:lvl3pPr>
            <a:lvl4pPr marL="1600200" indent="-228600" algn="l" eaLnBrk="0" hangingPunct="0">
              <a:lnSpc>
                <a:spcPct val="110000"/>
              </a:lnSpc>
              <a:buClr>
                <a:srgbClr val="2A62A8"/>
              </a:buClr>
              <a:buChar char="•"/>
              <a:defRPr sz="1300">
                <a:solidFill>
                  <a:schemeClr val="tx1"/>
                </a:solidFill>
                <a:latin typeface="Arial" charset="0"/>
              </a:defRPr>
            </a:lvl4pPr>
            <a:lvl5pPr marL="2057400" indent="-228600" algn="l" eaLnBrk="0" hangingPunct="0">
              <a:lnSpc>
                <a:spcPct val="110000"/>
              </a:lnSpc>
              <a:buClr>
                <a:srgbClr val="2A62A8"/>
              </a:buClr>
              <a:buFont typeface="Arial" charset="0"/>
              <a:buChar char="—"/>
              <a:defRPr sz="1200">
                <a:solidFill>
                  <a:schemeClr val="tx1"/>
                </a:solidFill>
                <a:latin typeface="Arial" charset="0"/>
              </a:defRPr>
            </a:lvl5pPr>
            <a:lvl6pPr marL="25146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6pPr>
            <a:lvl7pPr marL="29718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7pPr>
            <a:lvl8pPr marL="34290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8pPr>
            <a:lvl9pPr marL="38862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9pPr>
          </a:lstStyle>
          <a:p>
            <a:pPr algn="ctr" eaLnBrk="1" hangingPunct="1">
              <a:lnSpc>
                <a:spcPct val="100000"/>
              </a:lnSpc>
              <a:spcBef>
                <a:spcPct val="0"/>
              </a:spcBef>
              <a:buClrTx/>
              <a:buSzTx/>
              <a:buFontTx/>
              <a:buNone/>
            </a:pPr>
            <a:r>
              <a:rPr lang="en-US" altLang="en-US" sz="1000" b="1" dirty="0">
                <a:latin typeface="+mj-lt"/>
              </a:rPr>
              <a:t>Number of Proposals</a:t>
            </a:r>
          </a:p>
        </p:txBody>
      </p:sp>
      <p:sp>
        <p:nvSpPr>
          <p:cNvPr id="10" name="TextBox 9"/>
          <p:cNvSpPr txBox="1">
            <a:spLocks noChangeArrowheads="1"/>
          </p:cNvSpPr>
          <p:nvPr/>
        </p:nvSpPr>
        <p:spPr bwMode="auto">
          <a:xfrm rot="16200000">
            <a:off x="2820955" y="3512333"/>
            <a:ext cx="3227294" cy="23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lgn="l" eaLnBrk="0" hangingPunct="0">
              <a:lnSpc>
                <a:spcPct val="110000"/>
              </a:lnSpc>
              <a:spcBef>
                <a:spcPct val="70000"/>
              </a:spcBef>
              <a:buClr>
                <a:srgbClr val="C0C0C0"/>
              </a:buClr>
              <a:buSzPct val="92000"/>
              <a:buFont typeface="Wingdings" pitchFamily="2" charset="2"/>
              <a:defRPr sz="1400">
                <a:solidFill>
                  <a:schemeClr val="tx1"/>
                </a:solidFill>
                <a:latin typeface="Arial" charset="0"/>
              </a:defRPr>
            </a:lvl1pPr>
            <a:lvl2pPr marL="742950" indent="-285750" algn="l" eaLnBrk="0" hangingPunct="0">
              <a:lnSpc>
                <a:spcPct val="110000"/>
              </a:lnSpc>
              <a:spcBef>
                <a:spcPts val="600"/>
              </a:spcBef>
              <a:buClr>
                <a:srgbClr val="2A62A8"/>
              </a:buClr>
              <a:buFont typeface="Wingdings" pitchFamily="2" charset="2"/>
              <a:buChar char="n"/>
              <a:defRPr sz="1600">
                <a:solidFill>
                  <a:schemeClr val="tx1"/>
                </a:solidFill>
                <a:latin typeface="Arial" charset="0"/>
              </a:defRPr>
            </a:lvl2pPr>
            <a:lvl3pPr marL="1143000" indent="-228600" algn="l" eaLnBrk="0" hangingPunct="0">
              <a:lnSpc>
                <a:spcPct val="110000"/>
              </a:lnSpc>
              <a:spcBef>
                <a:spcPct val="20000"/>
              </a:spcBef>
              <a:buClr>
                <a:srgbClr val="2A62A8"/>
              </a:buClr>
              <a:buSzPct val="92000"/>
              <a:buFont typeface="Wingdings" pitchFamily="2" charset="2"/>
              <a:buChar char="Ø"/>
              <a:defRPr sz="1400">
                <a:solidFill>
                  <a:schemeClr val="tx1"/>
                </a:solidFill>
                <a:latin typeface="Arial" charset="0"/>
              </a:defRPr>
            </a:lvl3pPr>
            <a:lvl4pPr marL="1600200" indent="-228600" algn="l" eaLnBrk="0" hangingPunct="0">
              <a:lnSpc>
                <a:spcPct val="110000"/>
              </a:lnSpc>
              <a:buClr>
                <a:srgbClr val="2A62A8"/>
              </a:buClr>
              <a:buChar char="•"/>
              <a:defRPr sz="1300">
                <a:solidFill>
                  <a:schemeClr val="tx1"/>
                </a:solidFill>
                <a:latin typeface="Arial" charset="0"/>
              </a:defRPr>
            </a:lvl4pPr>
            <a:lvl5pPr marL="2057400" indent="-228600" algn="l" eaLnBrk="0" hangingPunct="0">
              <a:lnSpc>
                <a:spcPct val="110000"/>
              </a:lnSpc>
              <a:buClr>
                <a:srgbClr val="2A62A8"/>
              </a:buClr>
              <a:buFont typeface="Arial" charset="0"/>
              <a:buChar char="—"/>
              <a:defRPr sz="1200">
                <a:solidFill>
                  <a:schemeClr val="tx1"/>
                </a:solidFill>
                <a:latin typeface="Arial" charset="0"/>
              </a:defRPr>
            </a:lvl5pPr>
            <a:lvl6pPr marL="25146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6pPr>
            <a:lvl7pPr marL="29718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7pPr>
            <a:lvl8pPr marL="34290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8pPr>
            <a:lvl9pPr marL="38862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9pPr>
          </a:lstStyle>
          <a:p>
            <a:pPr algn="ctr" eaLnBrk="1" hangingPunct="1">
              <a:lnSpc>
                <a:spcPct val="100000"/>
              </a:lnSpc>
              <a:spcBef>
                <a:spcPct val="0"/>
              </a:spcBef>
              <a:buClrTx/>
              <a:buSzTx/>
              <a:buFontTx/>
              <a:buNone/>
            </a:pPr>
            <a:r>
              <a:rPr lang="en-US" altLang="en-US" sz="1000" b="1" dirty="0">
                <a:latin typeface="+mj-lt"/>
              </a:rPr>
              <a:t>Level of Support (%)</a:t>
            </a:r>
          </a:p>
        </p:txBody>
      </p:sp>
      <p:sp>
        <p:nvSpPr>
          <p:cNvPr id="14"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dirty="0"/>
              <a:t>2012 Results include four 1%/</a:t>
            </a:r>
            <a:r>
              <a:rPr lang="en-US" sz="1000" dirty="0" err="1"/>
              <a:t>1Y</a:t>
            </a:r>
            <a:r>
              <a:rPr lang="en-US" sz="1000" dirty="0"/>
              <a:t>, five 1%/</a:t>
            </a:r>
            <a:r>
              <a:rPr lang="en-US" sz="1000" dirty="0" err="1"/>
              <a:t>1Y</a:t>
            </a:r>
            <a:r>
              <a:rPr lang="en-US" sz="1000" dirty="0"/>
              <a:t>, and one 2%/</a:t>
            </a:r>
            <a:r>
              <a:rPr lang="en-US" sz="1000" dirty="0" err="1"/>
              <a:t>1Y</a:t>
            </a:r>
            <a:r>
              <a:rPr lang="en-US" sz="1000" dirty="0"/>
              <a:t> proposals</a:t>
            </a:r>
          </a:p>
          <a:p>
            <a:pPr marL="0" indent="0">
              <a:buNone/>
            </a:pPr>
            <a:r>
              <a:rPr lang="en-US" sz="1000" dirty="0"/>
              <a:t>2013 Results Include three 1%/</a:t>
            </a:r>
            <a:r>
              <a:rPr lang="en-US" sz="1000" dirty="0" err="1"/>
              <a:t>1Y</a:t>
            </a:r>
            <a:r>
              <a:rPr lang="en-US" sz="1000" dirty="0"/>
              <a:t>, and five 1%/</a:t>
            </a:r>
            <a:r>
              <a:rPr lang="en-US" sz="1000" dirty="0" err="1"/>
              <a:t>2Y</a:t>
            </a:r>
            <a:r>
              <a:rPr lang="en-US" sz="1000" dirty="0"/>
              <a:t> proposals</a:t>
            </a:r>
          </a:p>
          <a:p>
            <a:pPr marL="0" indent="0">
              <a:buNone/>
            </a:pPr>
            <a:r>
              <a:rPr lang="en-US" sz="1000" dirty="0"/>
              <a:t>2014 Results include three 1-5%/</a:t>
            </a:r>
            <a:r>
              <a:rPr lang="en-US" sz="1000" dirty="0" err="1"/>
              <a:t>2Y</a:t>
            </a:r>
            <a:r>
              <a:rPr lang="en-US" sz="1000" dirty="0"/>
              <a:t>, and one 1%/</a:t>
            </a:r>
            <a:r>
              <a:rPr lang="en-US" sz="1000" dirty="0" err="1"/>
              <a:t>2Y</a:t>
            </a:r>
            <a:r>
              <a:rPr lang="en-US" sz="1000" dirty="0"/>
              <a:t> proposals</a:t>
            </a:r>
          </a:p>
        </p:txBody>
      </p:sp>
      <p:sp>
        <p:nvSpPr>
          <p:cNvPr id="2" name="Slide Number Placeholder 1"/>
          <p:cNvSpPr>
            <a:spLocks noGrp="1"/>
          </p:cNvSpPr>
          <p:nvPr>
            <p:ph type="sldNum" sz="quarter" idx="10"/>
          </p:nvPr>
        </p:nvSpPr>
        <p:spPr/>
        <p:txBody>
          <a:bodyPr/>
          <a:lstStyle/>
          <a:p>
            <a:fld id="{9B0005A4-9A48-4F82-82D8-7D3EECF7B059}" type="slidenum">
              <a:rPr lang="en-US" smtClean="0"/>
              <a:pPr/>
              <a:t>15</a:t>
            </a:fld>
            <a:endParaRPr lang="en-US" dirty="0"/>
          </a:p>
        </p:txBody>
      </p:sp>
    </p:spTree>
    <p:extLst>
      <p:ext uri="{BB962C8B-B14F-4D97-AF65-F5344CB8AC3E}">
        <p14:creationId xmlns:p14="http://schemas.microsoft.com/office/powerpoint/2010/main" val="6954193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2015 Proxy Season Highlights – </a:t>
            </a:r>
            <a:r>
              <a:rPr lang="en-US" dirty="0"/>
              <a:t>Key Proposals Proxy Access – Shareholder Proposals in 2014</a:t>
            </a:r>
          </a:p>
        </p:txBody>
      </p:sp>
      <p:graphicFrame>
        <p:nvGraphicFramePr>
          <p:cNvPr id="6" name="Table 5"/>
          <p:cNvGraphicFramePr>
            <a:graphicFrameLocks noGrp="1"/>
          </p:cNvGraphicFramePr>
          <p:nvPr>
            <p:extLst>
              <p:ext uri="{D42A27DB-BD31-4B8C-83A1-F6EECF244321}">
                <p14:modId xmlns:p14="http://schemas.microsoft.com/office/powerpoint/2010/main" val="2415583929"/>
              </p:ext>
            </p:extLst>
          </p:nvPr>
        </p:nvGraphicFramePr>
        <p:xfrm>
          <a:off x="356616" y="1127760"/>
          <a:ext cx="6788330" cy="4937760"/>
        </p:xfrm>
        <a:graphic>
          <a:graphicData uri="http://schemas.openxmlformats.org/drawingml/2006/table">
            <a:tbl>
              <a:tblPr firstRow="1" bandRow="1">
                <a:tableStyleId>{5C22544A-7EE6-4342-B048-85BDC9FD1C3A}</a:tableStyleId>
              </a:tblPr>
              <a:tblGrid>
                <a:gridCol w="1357666"/>
                <a:gridCol w="1633338"/>
                <a:gridCol w="1760220"/>
                <a:gridCol w="868680"/>
                <a:gridCol w="1168426"/>
              </a:tblGrid>
              <a:tr h="548640">
                <a:tc>
                  <a:txBody>
                    <a:bodyPr/>
                    <a:lstStyle/>
                    <a:p>
                      <a:pPr algn="ctr"/>
                      <a:r>
                        <a:rPr lang="en-US" sz="1000" dirty="0" smtClean="0"/>
                        <a:t>Proponent</a:t>
                      </a:r>
                      <a:endParaRPr lang="en-US" sz="10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1" kern="1200" dirty="0" smtClean="0">
                          <a:solidFill>
                            <a:schemeClr val="lt1"/>
                          </a:solidFill>
                          <a:latin typeface="+mn-lt"/>
                          <a:ea typeface="+mn-ea"/>
                          <a:cs typeface="+mn-cs"/>
                        </a:rPr>
                        <a:t>Proposal Threshold/</a:t>
                      </a:r>
                    </a:p>
                    <a:p>
                      <a:pPr algn="ctr"/>
                      <a:r>
                        <a:rPr lang="en-US" sz="1000" b="1" kern="1200" dirty="0" smtClean="0">
                          <a:solidFill>
                            <a:schemeClr val="lt1"/>
                          </a:solidFill>
                          <a:latin typeface="+mn-lt"/>
                          <a:ea typeface="+mn-ea"/>
                          <a:cs typeface="+mn-cs"/>
                        </a:rPr>
                        <a:t>Holding Period</a:t>
                      </a:r>
                      <a:endParaRPr lang="en-US" sz="1000" b="1" kern="1200" dirty="0">
                        <a:solidFill>
                          <a:schemeClr val="lt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1" kern="1200" dirty="0" smtClean="0">
                          <a:solidFill>
                            <a:schemeClr val="lt1"/>
                          </a:solidFill>
                          <a:latin typeface="+mn-lt"/>
                          <a:ea typeface="+mn-ea"/>
                          <a:cs typeface="+mn-cs"/>
                        </a:rPr>
                        <a:t>Companies Targeted</a:t>
                      </a:r>
                      <a:endParaRPr lang="en-US" sz="1000" b="1" kern="1200" dirty="0">
                        <a:solidFill>
                          <a:schemeClr val="lt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1" kern="1200" dirty="0" smtClean="0">
                          <a:solidFill>
                            <a:schemeClr val="lt1"/>
                          </a:solidFill>
                          <a:latin typeface="+mn-lt"/>
                          <a:ea typeface="+mn-ea"/>
                          <a:cs typeface="+mn-cs"/>
                        </a:rPr>
                        <a:t>ISS Position</a:t>
                      </a:r>
                      <a:endParaRPr lang="en-US" sz="1000" b="1" kern="1200" dirty="0">
                        <a:solidFill>
                          <a:schemeClr val="lt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1" kern="1200" dirty="0" smtClean="0">
                          <a:solidFill>
                            <a:schemeClr val="lt1"/>
                          </a:solidFill>
                          <a:latin typeface="+mn-lt"/>
                          <a:ea typeface="+mn-ea"/>
                          <a:cs typeface="+mn-cs"/>
                        </a:rPr>
                        <a:t>Average Shareholder Support</a:t>
                      </a:r>
                      <a:endParaRPr lang="en-US" sz="1000" b="1" kern="1200" dirty="0">
                        <a:solidFill>
                          <a:schemeClr val="lt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704177">
                <a:tc>
                  <a:txBody>
                    <a:bodyPr/>
                    <a:lstStyle/>
                    <a:p>
                      <a:r>
                        <a:rPr lang="en-US" sz="1000" b="1" dirty="0" smtClean="0"/>
                        <a:t>NYC and Philadelphia</a:t>
                      </a:r>
                      <a:r>
                        <a:rPr lang="en-US" sz="1000" b="1" baseline="0" dirty="0" smtClean="0"/>
                        <a:t> Pension Funds</a:t>
                      </a:r>
                      <a:endParaRPr lang="en-US" sz="1000" b="1"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000" dirty="0" smtClean="0"/>
                        <a:t>3% for three years</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Abercrombie &amp; Fitch</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Big Lots</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Boston Properties</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Comstock Resources</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International Game Technology</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Kilroy Realty Corp.</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Nabors Industries</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Oracle</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SLM Corp.</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Walgreens</a:t>
                      </a:r>
                    </a:p>
                    <a:p>
                      <a:pPr marL="114300" indent="-114300" algn="l" defTabSz="914400" rtl="0" eaLnBrk="1" latinLnBrk="0" hangingPunct="1">
                        <a:buFont typeface="Arial" pitchFamily="34" charset="0"/>
                        <a:buChar char="•"/>
                      </a:pPr>
                      <a:r>
                        <a:rPr lang="en-US" sz="1000" kern="1200" dirty="0" smtClean="0">
                          <a:solidFill>
                            <a:schemeClr val="dk1"/>
                          </a:solidFill>
                          <a:latin typeface="+mn-lt"/>
                          <a:ea typeface="+mn-ea"/>
                          <a:cs typeface="+mn-cs"/>
                        </a:rPr>
                        <a:t>Walt </a:t>
                      </a:r>
                      <a:r>
                        <a:rPr lang="en-US" sz="1000" kern="1200" dirty="0" err="1" smtClean="0">
                          <a:solidFill>
                            <a:schemeClr val="dk1"/>
                          </a:solidFill>
                          <a:latin typeface="+mn-lt"/>
                          <a:ea typeface="+mn-ea"/>
                          <a:cs typeface="+mn-cs"/>
                        </a:rPr>
                        <a:t>Disney</a:t>
                      </a:r>
                      <a:r>
                        <a:rPr lang="en-US" sz="1000" kern="1200" baseline="30000" dirty="0" err="1" smtClean="0">
                          <a:solidFill>
                            <a:schemeClr val="dk1"/>
                          </a:solidFill>
                          <a:latin typeface="+mn-lt"/>
                          <a:ea typeface="+mn-ea"/>
                          <a:cs typeface="+mn-cs"/>
                        </a:rPr>
                        <a:t>1</a:t>
                      </a:r>
                      <a:endParaRPr lang="en-US" sz="1000" kern="1200" baseline="30000" dirty="0">
                        <a:solidFill>
                          <a:schemeClr val="dk1"/>
                        </a:solidFill>
                        <a:latin typeface="+mn-lt"/>
                        <a:ea typeface="+mn-ea"/>
                        <a:cs typeface="+mn-cs"/>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000" dirty="0" smtClean="0"/>
                        <a:t>For</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000" dirty="0" smtClean="0"/>
                        <a:t>53.4%</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1087120">
                <a:tc>
                  <a:txBody>
                    <a:bodyPr/>
                    <a:lstStyle/>
                    <a:p>
                      <a:r>
                        <a:rPr lang="en-US" sz="1000" b="1" dirty="0" smtClean="0"/>
                        <a:t>Harrington/</a:t>
                      </a:r>
                    </a:p>
                    <a:p>
                      <a:r>
                        <a:rPr lang="en-US" sz="1000" b="1" dirty="0" smtClean="0"/>
                        <a:t>McRitchie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000" dirty="0" smtClean="0"/>
                        <a:t>Either (a) holders with</a:t>
                      </a:r>
                      <a:r>
                        <a:rPr lang="en-US" sz="1000" baseline="0" dirty="0" smtClean="0"/>
                        <a:t> at least 1% but less than 5% ownership for two years or (b) 25 holders of $2,000 each with at least 1% but less than 5% for one year</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dk1"/>
                          </a:solidFill>
                          <a:latin typeface="+mn-lt"/>
                          <a:ea typeface="+mn-ea"/>
                          <a:cs typeface="+mn-cs"/>
                        </a:rPr>
                        <a:t>Apple</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dk1"/>
                          </a:solidFill>
                          <a:latin typeface="+mn-lt"/>
                          <a:ea typeface="+mn-ea"/>
                          <a:cs typeface="+mn-cs"/>
                        </a:rPr>
                        <a:t>Bank of America</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dk1"/>
                          </a:solidFill>
                          <a:latin typeface="+mn-lt"/>
                          <a:ea typeface="+mn-ea"/>
                          <a:cs typeface="+mn-cs"/>
                        </a:rPr>
                        <a:t>Citigroup</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dk1"/>
                          </a:solidFill>
                          <a:latin typeface="+mn-lt"/>
                          <a:ea typeface="+mn-ea"/>
                          <a:cs typeface="+mn-cs"/>
                        </a:rPr>
                        <a:t>Goldman Sachs</a:t>
                      </a:r>
                    </a:p>
                    <a:p>
                      <a:pPr marL="114300" indent="-114300" algn="l" defTabSz="914400" rtl="0" eaLnBrk="1" latinLnBrk="0" hangingPunct="1">
                        <a:buFont typeface="Arial" pitchFamily="34" charset="0"/>
                        <a:buChar char="•"/>
                      </a:pPr>
                      <a:endParaRPr lang="en-US" sz="1000" kern="1200" dirty="0">
                        <a:solidFill>
                          <a:schemeClr val="dk1"/>
                        </a:solidFill>
                        <a:latin typeface="+mn-lt"/>
                        <a:ea typeface="+mn-ea"/>
                        <a:cs typeface="+mn-cs"/>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000" dirty="0" smtClean="0"/>
                        <a:t>Against</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000" dirty="0" smtClean="0"/>
                        <a:t>4.9%</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108313">
                <a:tc>
                  <a:txBody>
                    <a:bodyPr/>
                    <a:lstStyle/>
                    <a:p>
                      <a:r>
                        <a:rPr lang="en-US" sz="1000" b="1" dirty="0" smtClean="0"/>
                        <a:t>Young / McRitchie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000" dirty="0" smtClean="0"/>
                        <a:t>(a) holders of 3%</a:t>
                      </a:r>
                      <a:r>
                        <a:rPr lang="en-US" sz="1000" baseline="0" dirty="0" smtClean="0"/>
                        <a:t> for </a:t>
                      </a:r>
                      <a:r>
                        <a:rPr lang="en-US" sz="1000" dirty="0" smtClean="0"/>
                        <a:t>3 years and /</a:t>
                      </a:r>
                      <a:r>
                        <a:rPr lang="en-US" sz="1000" baseline="0" dirty="0" smtClean="0"/>
                        <a:t>or</a:t>
                      </a:r>
                      <a:r>
                        <a:rPr lang="en-US" sz="1000" dirty="0" smtClean="0"/>
                        <a:t> (b) 25 holders </a:t>
                      </a:r>
                      <a:r>
                        <a:rPr lang="en-US" sz="1000" baseline="0" dirty="0" smtClean="0"/>
                        <a:t>who each held for 3 years </a:t>
                      </a:r>
                      <a:r>
                        <a:rPr lang="en-US" sz="1000" dirty="0" smtClean="0"/>
                        <a:t>stock that, at some point in the preceding 60 days, was worth at least $2,000 and collectively 3% .</a:t>
                      </a:r>
                      <a:r>
                        <a:rPr lang="en-US" sz="1000" baseline="0" dirty="0" smtClean="0"/>
                        <a:t> </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71450" indent="-171450">
                        <a:buFont typeface="Arial" panose="020B0604020202020204" pitchFamily="34" charset="0"/>
                        <a:buChar char="•"/>
                      </a:pPr>
                      <a:r>
                        <a:rPr lang="en-US" sz="1000" kern="1200" dirty="0" smtClean="0">
                          <a:solidFill>
                            <a:schemeClr val="dk1"/>
                          </a:solidFill>
                          <a:latin typeface="+mn-lt"/>
                          <a:ea typeface="+mn-ea"/>
                          <a:cs typeface="+mn-cs"/>
                        </a:rPr>
                        <a:t>Cisco</a:t>
                      </a:r>
                    </a:p>
                    <a:p>
                      <a:pPr marL="171450" indent="-171450">
                        <a:buFont typeface="Arial" panose="020B0604020202020204" pitchFamily="34" charset="0"/>
                        <a:buChar char="•"/>
                      </a:pPr>
                      <a:r>
                        <a:rPr lang="en-US" sz="1000" kern="1200" dirty="0" smtClean="0">
                          <a:solidFill>
                            <a:schemeClr val="dk1"/>
                          </a:solidFill>
                          <a:latin typeface="+mn-lt"/>
                          <a:ea typeface="+mn-ea"/>
                          <a:cs typeface="+mn-cs"/>
                        </a:rPr>
                        <a:t>FedEx</a:t>
                      </a:r>
                    </a:p>
                    <a:p>
                      <a:pPr marL="171450" indent="-171450">
                        <a:buFont typeface="Arial" panose="020B0604020202020204" pitchFamily="34" charset="0"/>
                        <a:buChar char="•"/>
                      </a:pPr>
                      <a:r>
                        <a:rPr lang="en-US" sz="1000" kern="1200" dirty="0" smtClean="0">
                          <a:solidFill>
                            <a:schemeClr val="dk1"/>
                          </a:solidFill>
                          <a:latin typeface="+mn-lt"/>
                          <a:ea typeface="+mn-ea"/>
                          <a:cs typeface="+mn-cs"/>
                        </a:rPr>
                        <a:t>Microsoft</a:t>
                      </a:r>
                      <a:endParaRPr lang="en-US" sz="1000" kern="1200" dirty="0">
                        <a:solidFill>
                          <a:schemeClr val="dk1"/>
                        </a:solidFill>
                        <a:latin typeface="+mn-lt"/>
                        <a:ea typeface="+mn-ea"/>
                        <a:cs typeface="+mn-cs"/>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000" dirty="0" smtClean="0"/>
                        <a:t>Against</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000" dirty="0" smtClean="0"/>
                        <a:t>6.7%</a:t>
                      </a:r>
                      <a:endParaRPr lang="en-US" sz="1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bl>
          </a:graphicData>
        </a:graphic>
      </p:graphicFrame>
      <p:sp>
        <p:nvSpPr>
          <p:cNvPr id="9" name="Oval 8"/>
          <p:cNvSpPr/>
          <p:nvPr/>
        </p:nvSpPr>
        <p:spPr bwMode="auto">
          <a:xfrm>
            <a:off x="5161552" y="3587765"/>
            <a:ext cx="749064" cy="337578"/>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eorgia" panose="02040502050405020303" pitchFamily="18" charset="0"/>
            </a:endParaRPr>
          </a:p>
        </p:txBody>
      </p:sp>
      <p:sp>
        <p:nvSpPr>
          <p:cNvPr id="10" name="TextBox 9"/>
          <p:cNvSpPr txBox="1"/>
          <p:nvPr/>
        </p:nvSpPr>
        <p:spPr>
          <a:xfrm>
            <a:off x="7238291" y="2913085"/>
            <a:ext cx="1813560" cy="1500988"/>
          </a:xfrm>
          <a:prstGeom prst="rect">
            <a:avLst/>
          </a:prstGeom>
          <a:noFill/>
        </p:spPr>
        <p:txBody>
          <a:bodyPr wrap="square" rtlCol="0">
            <a:spAutoFit/>
          </a:bodyPr>
          <a:lstStyle/>
          <a:p>
            <a:pPr algn="ctr">
              <a:lnSpc>
                <a:spcPct val="110000"/>
              </a:lnSpc>
            </a:pPr>
            <a:r>
              <a:rPr lang="en-US" sz="1050" i="1" dirty="0" smtClean="0"/>
              <a:t>ISS has expressed concern over the low 1% threshold, the potential for replacement of nearly half the board in a single election, and the fact that the proposal discriminates against 5% shareholders.</a:t>
            </a:r>
            <a:endParaRPr lang="en-US" sz="1050" i="1" dirty="0"/>
          </a:p>
        </p:txBody>
      </p:sp>
      <p:sp>
        <p:nvSpPr>
          <p:cNvPr id="13" name="Right Brace 12"/>
          <p:cNvSpPr/>
          <p:nvPr/>
        </p:nvSpPr>
        <p:spPr bwMode="auto">
          <a:xfrm>
            <a:off x="4869652" y="1682184"/>
            <a:ext cx="381000" cy="1881553"/>
          </a:xfrm>
          <a:prstGeom prst="rightBrace">
            <a:avLst>
              <a:gd name="adj1" fmla="val 0"/>
              <a:gd name="adj2" fmla="val 33261"/>
            </a:avLst>
          </a:prstGeom>
          <a:noFill/>
          <a:ln w="349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Georgia" panose="02040502050405020303" pitchFamily="18" charset="0"/>
            </a:endParaRPr>
          </a:p>
        </p:txBody>
      </p:sp>
      <p:sp>
        <p:nvSpPr>
          <p:cNvPr id="17" name="TextBox 16"/>
          <p:cNvSpPr txBox="1"/>
          <p:nvPr/>
        </p:nvSpPr>
        <p:spPr>
          <a:xfrm>
            <a:off x="7238291" y="2005932"/>
            <a:ext cx="1725269" cy="790024"/>
          </a:xfrm>
          <a:prstGeom prst="rect">
            <a:avLst/>
          </a:prstGeom>
          <a:noFill/>
        </p:spPr>
        <p:txBody>
          <a:bodyPr wrap="square" rtlCol="0">
            <a:spAutoFit/>
          </a:bodyPr>
          <a:lstStyle/>
          <a:p>
            <a:pPr algn="ctr">
              <a:lnSpc>
                <a:spcPct val="110000"/>
              </a:lnSpc>
            </a:pPr>
            <a:r>
              <a:rPr lang="en-US" sz="1050" i="1" dirty="0" smtClean="0"/>
              <a:t>These proposals were modeled after the SEC’s vacated proxy access rule.</a:t>
            </a:r>
            <a:endParaRPr lang="en-US" sz="1050" i="1" dirty="0"/>
          </a:p>
        </p:txBody>
      </p:sp>
      <p:cxnSp>
        <p:nvCxnSpPr>
          <p:cNvPr id="19" name="Straight Arrow Connector 18"/>
          <p:cNvCxnSpPr/>
          <p:nvPr/>
        </p:nvCxnSpPr>
        <p:spPr bwMode="auto">
          <a:xfrm>
            <a:off x="5060152" y="2310304"/>
            <a:ext cx="2206988" cy="0"/>
          </a:xfrm>
          <a:prstGeom prst="straightConnector1">
            <a:avLst/>
          </a:prstGeom>
          <a:solidFill>
            <a:schemeClr val="accent1"/>
          </a:solidFill>
          <a:ln w="31750" cap="flat" cmpd="sng" algn="ctr">
            <a:solidFill>
              <a:schemeClr val="tx2"/>
            </a:solidFill>
            <a:prstDash val="solid"/>
            <a:round/>
            <a:headEnd type="none" w="med" len="med"/>
            <a:tailEnd type="arrow"/>
          </a:ln>
          <a:effectLst/>
        </p:spPr>
      </p:cxnSp>
      <p:cxnSp>
        <p:nvCxnSpPr>
          <p:cNvPr id="4" name="Elbow Connector 3"/>
          <p:cNvCxnSpPr/>
          <p:nvPr/>
        </p:nvCxnSpPr>
        <p:spPr>
          <a:xfrm flipV="1">
            <a:off x="5910616" y="3364503"/>
            <a:ext cx="1327675" cy="398468"/>
          </a:xfrm>
          <a:prstGeom prst="bentConnector3">
            <a:avLst>
              <a:gd name="adj1" fmla="val 23981"/>
            </a:avLst>
          </a:prstGeom>
          <a:solidFill>
            <a:schemeClr val="accent1"/>
          </a:solidFill>
          <a:ln w="31750" cap="flat" cmpd="sng" algn="ctr">
            <a:solidFill>
              <a:schemeClr val="tx2"/>
            </a:solidFill>
            <a:prstDash val="solid"/>
            <a:round/>
            <a:headEnd type="none" w="med" len="med"/>
            <a:tailEnd type="arrow"/>
          </a:ln>
          <a:effectLst/>
        </p:spPr>
      </p:cxnSp>
      <p:sp>
        <p:nvSpPr>
          <p:cNvPr id="14" name="Oval 13"/>
          <p:cNvSpPr/>
          <p:nvPr/>
        </p:nvSpPr>
        <p:spPr bwMode="auto">
          <a:xfrm>
            <a:off x="5161552" y="4725704"/>
            <a:ext cx="749064" cy="337578"/>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eorgia" panose="02040502050405020303" pitchFamily="18" charset="0"/>
            </a:endParaRPr>
          </a:p>
        </p:txBody>
      </p:sp>
      <p:cxnSp>
        <p:nvCxnSpPr>
          <p:cNvPr id="15" name="Elbow Connector 14"/>
          <p:cNvCxnSpPr/>
          <p:nvPr/>
        </p:nvCxnSpPr>
        <p:spPr>
          <a:xfrm>
            <a:off x="5910616" y="4876055"/>
            <a:ext cx="1317901" cy="718098"/>
          </a:xfrm>
          <a:prstGeom prst="bentConnector3">
            <a:avLst>
              <a:gd name="adj1" fmla="val 23368"/>
            </a:avLst>
          </a:prstGeom>
          <a:solidFill>
            <a:schemeClr val="accent1"/>
          </a:solidFill>
          <a:ln w="31750" cap="flat" cmpd="sng" algn="ctr">
            <a:solidFill>
              <a:schemeClr val="tx2"/>
            </a:solidFill>
            <a:prstDash val="solid"/>
            <a:round/>
            <a:headEnd type="none" w="med" len="med"/>
            <a:tailEnd type="arrow"/>
          </a:ln>
          <a:effectLst/>
        </p:spPr>
      </p:cxnSp>
      <p:sp>
        <p:nvSpPr>
          <p:cNvPr id="7" name="TextBox 6"/>
          <p:cNvSpPr txBox="1"/>
          <p:nvPr/>
        </p:nvSpPr>
        <p:spPr>
          <a:xfrm>
            <a:off x="7238291" y="4801255"/>
            <a:ext cx="1641359" cy="1323247"/>
          </a:xfrm>
          <a:prstGeom prst="rect">
            <a:avLst/>
          </a:prstGeom>
          <a:noFill/>
        </p:spPr>
        <p:txBody>
          <a:bodyPr wrap="square" rtlCol="0">
            <a:spAutoFit/>
          </a:bodyPr>
          <a:lstStyle/>
          <a:p>
            <a:pPr algn="ctr">
              <a:lnSpc>
                <a:spcPct val="110000"/>
              </a:lnSpc>
            </a:pPr>
            <a:r>
              <a:rPr lang="en-US" sz="1050" i="1" dirty="0" smtClean="0"/>
              <a:t>ISS noted the potential ability of separate groups to nominate up to 40% of the board and the potential for a loophole to the 3-year holding requirement.</a:t>
            </a:r>
            <a:endParaRPr lang="en-US" sz="1050" i="1" dirty="0"/>
          </a:p>
        </p:txBody>
      </p:sp>
      <p:sp>
        <p:nvSpPr>
          <p:cNvPr id="20" name="Text Placeholder 12"/>
          <p:cNvSpPr txBox="1">
            <a:spLocks/>
          </p:cNvSpPr>
          <p:nvPr/>
        </p:nvSpPr>
        <p:spPr>
          <a:xfrm>
            <a:off x="354013" y="58581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1 Withdrawn after </a:t>
            </a:r>
            <a:r>
              <a:rPr lang="en-US" dirty="0" err="1"/>
              <a:t>ISS</a:t>
            </a:r>
            <a:r>
              <a:rPr lang="en-US" dirty="0"/>
              <a:t> recommendation</a:t>
            </a:r>
          </a:p>
        </p:txBody>
      </p:sp>
      <p:sp>
        <p:nvSpPr>
          <p:cNvPr id="2" name="Slide Number Placeholder 1"/>
          <p:cNvSpPr>
            <a:spLocks noGrp="1"/>
          </p:cNvSpPr>
          <p:nvPr>
            <p:ph type="sldNum" sz="quarter" idx="18"/>
          </p:nvPr>
        </p:nvSpPr>
        <p:spPr/>
        <p:txBody>
          <a:bodyPr/>
          <a:lstStyle/>
          <a:p>
            <a:fld id="{9B0005A4-9A48-4F82-82D8-7D3EECF7B059}" type="slidenum">
              <a:rPr lang="en-US" smtClean="0"/>
              <a:pPr/>
              <a:t>16</a:t>
            </a:fld>
            <a:endParaRPr lang="en-US" dirty="0"/>
          </a:p>
        </p:txBody>
      </p:sp>
    </p:spTree>
    <p:extLst>
      <p:ext uri="{BB962C8B-B14F-4D97-AF65-F5344CB8AC3E}">
        <p14:creationId xmlns:p14="http://schemas.microsoft.com/office/powerpoint/2010/main" val="32113226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2015 Proxy Season Highlights – </a:t>
            </a:r>
            <a:r>
              <a:rPr lang="en-US" dirty="0"/>
              <a:t>Key Proposals Proxy Access – A New Trend Develops </a:t>
            </a:r>
          </a:p>
        </p:txBody>
      </p:sp>
      <p:sp>
        <p:nvSpPr>
          <p:cNvPr id="7" name="Content Placeholder 6"/>
          <p:cNvSpPr>
            <a:spLocks noGrp="1"/>
          </p:cNvSpPr>
          <p:nvPr>
            <p:ph idx="1"/>
          </p:nvPr>
        </p:nvSpPr>
        <p:spPr/>
        <p:txBody>
          <a:bodyPr/>
          <a:lstStyle/>
          <a:p>
            <a:pPr lvl="1"/>
            <a:r>
              <a:rPr lang="en-US" b="1" smtClean="0"/>
              <a:t>Increasing Submissions of Proxy Access Shareholder Proposals. </a:t>
            </a:r>
            <a:r>
              <a:rPr lang="en-US" smtClean="0"/>
              <a:t>Numerous proxy access shareholder proposals have been submitted to public companies for inclusion in their 2015 proxy materials, due largely to New York City Comptroller Scott Stringer’s initiative to submit such proposals to 75 companies on behalf of the New York City pension funds he oversees.</a:t>
            </a:r>
          </a:p>
          <a:p>
            <a:pPr lvl="1"/>
            <a:r>
              <a:rPr lang="en-US" b="1" smtClean="0"/>
              <a:t>New York City Comptroller’s “2015 Boardroom Accountability Project”. </a:t>
            </a:r>
            <a:r>
              <a:rPr lang="en-US" smtClean="0"/>
              <a:t>According to Stringer, his “Boardroom Accountability Project” is “a national movement to </a:t>
            </a:r>
            <a:r>
              <a:rPr lang="en-US" b="1" smtClean="0"/>
              <a:t>systemically improve the responsiveness of corporate boards</a:t>
            </a:r>
            <a:r>
              <a:rPr lang="en-US" smtClean="0"/>
              <a:t> to shareowners.”</a:t>
            </a:r>
          </a:p>
          <a:p>
            <a:pPr lvl="2"/>
            <a:r>
              <a:rPr lang="en-US" smtClean="0"/>
              <a:t>Stringer’s campaign targeted companies in diverse industries and with a range of market capitalizations.</a:t>
            </a:r>
          </a:p>
          <a:p>
            <a:pPr lvl="2"/>
            <a:r>
              <a:rPr lang="en-US" smtClean="0"/>
              <a:t>Stringer explicitly targeted companies that purportedly have </a:t>
            </a:r>
            <a:r>
              <a:rPr lang="en-US" b="1" smtClean="0"/>
              <a:t>weak track records</a:t>
            </a:r>
            <a:r>
              <a:rPr lang="en-US" smtClean="0"/>
              <a:t> on one of the following issues:</a:t>
            </a:r>
            <a:endParaRPr lang="en-US" dirty="0" smtClean="0"/>
          </a:p>
        </p:txBody>
      </p:sp>
      <p:sp>
        <p:nvSpPr>
          <p:cNvPr id="2" name="Rectangle 1"/>
          <p:cNvSpPr/>
          <p:nvPr/>
        </p:nvSpPr>
        <p:spPr>
          <a:xfrm>
            <a:off x="852487" y="5467350"/>
            <a:ext cx="216217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climate change</a:t>
            </a:r>
            <a:endParaRPr lang="en-US" dirty="0"/>
          </a:p>
        </p:txBody>
      </p:sp>
      <p:sp>
        <p:nvSpPr>
          <p:cNvPr id="8" name="Rectangle 7"/>
          <p:cNvSpPr/>
          <p:nvPr/>
        </p:nvSpPr>
        <p:spPr>
          <a:xfrm>
            <a:off x="3331368" y="5467350"/>
            <a:ext cx="216217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 diversity</a:t>
            </a:r>
            <a:endParaRPr lang="en-US" dirty="0"/>
          </a:p>
        </p:txBody>
      </p:sp>
      <p:sp>
        <p:nvSpPr>
          <p:cNvPr id="9" name="Rectangle 8"/>
          <p:cNvSpPr/>
          <p:nvPr/>
        </p:nvSpPr>
        <p:spPr>
          <a:xfrm>
            <a:off x="5810250" y="5467350"/>
            <a:ext cx="216217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say-on-pay</a:t>
            </a:r>
            <a:endParaRPr lang="en-US" dirty="0"/>
          </a:p>
        </p:txBody>
      </p:sp>
      <p:sp>
        <p:nvSpPr>
          <p:cNvPr id="10" name="Slide Number Placeholder 9"/>
          <p:cNvSpPr>
            <a:spLocks noGrp="1"/>
          </p:cNvSpPr>
          <p:nvPr>
            <p:ph type="sldNum" sz="quarter" idx="10"/>
          </p:nvPr>
        </p:nvSpPr>
        <p:spPr/>
        <p:txBody>
          <a:bodyPr/>
          <a:lstStyle/>
          <a:p>
            <a:fld id="{9B0005A4-9A48-4F82-82D8-7D3EECF7B059}" type="slidenum">
              <a:rPr lang="en-US" smtClean="0"/>
              <a:pPr/>
              <a:t>17</a:t>
            </a:fld>
            <a:endParaRPr lang="en-US" dirty="0"/>
          </a:p>
        </p:txBody>
      </p:sp>
    </p:spTree>
    <p:extLst>
      <p:ext uri="{BB962C8B-B14F-4D97-AF65-F5344CB8AC3E}">
        <p14:creationId xmlns:p14="http://schemas.microsoft.com/office/powerpoint/2010/main" val="38400240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2015 Proxy Season Highlights – </a:t>
            </a:r>
            <a:r>
              <a:rPr lang="en-US" dirty="0"/>
              <a:t>Key Proposals Proxy Access – A New Trend Develops </a:t>
            </a:r>
            <a:r>
              <a:rPr lang="en-US" sz="2400" dirty="0"/>
              <a:t>(</a:t>
            </a:r>
            <a:r>
              <a:rPr lang="en-US" sz="2400" i="1" dirty="0"/>
              <a:t>continued</a:t>
            </a:r>
            <a:r>
              <a:rPr lang="en-US" sz="2400" dirty="0"/>
              <a:t>)</a:t>
            </a:r>
            <a:endParaRPr lang="en-US" dirty="0"/>
          </a:p>
        </p:txBody>
      </p:sp>
      <p:sp>
        <p:nvSpPr>
          <p:cNvPr id="7" name="Content Placeholder 6"/>
          <p:cNvSpPr>
            <a:spLocks noGrp="1"/>
          </p:cNvSpPr>
          <p:nvPr>
            <p:ph idx="1"/>
          </p:nvPr>
        </p:nvSpPr>
        <p:spPr/>
        <p:txBody>
          <a:bodyPr/>
          <a:lstStyle/>
          <a:p>
            <a:pPr lvl="1"/>
            <a:r>
              <a:rPr lang="en-US" sz="1500" b="1" dirty="0" smtClean="0"/>
              <a:t>The Comptroller’s Shareholder Proposals.</a:t>
            </a:r>
            <a:r>
              <a:rPr lang="en-US" sz="1500" dirty="0" smtClean="0"/>
              <a:t> The Comptroller’s proposals are precatory and call for the adoption of a bylaw that would permit shareholders the right to nominate director candidates and list them on the company’s ballot, subject to the following thresholds:</a:t>
            </a:r>
          </a:p>
          <a:p>
            <a:pPr lvl="1"/>
            <a:endParaRPr lang="en-US" sz="1500" dirty="0" smtClean="0"/>
          </a:p>
          <a:p>
            <a:pPr lvl="1"/>
            <a:endParaRPr lang="en-US" sz="1500" dirty="0" smtClean="0"/>
          </a:p>
          <a:p>
            <a:pPr marL="0" lvl="1" indent="0">
              <a:buNone/>
            </a:pPr>
            <a:endParaRPr lang="en-US" sz="1500" dirty="0" smtClean="0"/>
          </a:p>
          <a:p>
            <a:pPr lvl="2"/>
            <a:r>
              <a:rPr lang="en-US" sz="1500" dirty="0" smtClean="0"/>
              <a:t>The Comptroller’s campaign appears to be </a:t>
            </a:r>
            <a:r>
              <a:rPr lang="en-US" sz="1500" b="1" dirty="0" smtClean="0"/>
              <a:t>aimed at setting a global proxy access standard</a:t>
            </a:r>
            <a:r>
              <a:rPr lang="en-US" sz="1500" dirty="0" smtClean="0"/>
              <a:t> across companies with different market capitalizations.</a:t>
            </a:r>
          </a:p>
          <a:p>
            <a:pPr lvl="1"/>
            <a:r>
              <a:rPr lang="en-US" sz="1500" b="1" dirty="0" smtClean="0"/>
              <a:t>Other Proponents.</a:t>
            </a:r>
            <a:r>
              <a:rPr lang="en-US" sz="1500" dirty="0" smtClean="0"/>
              <a:t> Similar proposals have been submitted by other proponents to over 25 companies. Practitioners expect this trend to accelerate over the next few years.</a:t>
            </a:r>
          </a:p>
          <a:p>
            <a:pPr lvl="2"/>
            <a:r>
              <a:rPr lang="en-US" sz="1500" dirty="0" smtClean="0"/>
              <a:t>The other proponents of proposals submitted to a vote at Russell 3000 companies include:</a:t>
            </a:r>
          </a:p>
          <a:p>
            <a:pPr lvl="3"/>
            <a:r>
              <a:rPr lang="en-US" sz="1500" u="sng" dirty="0" smtClean="0"/>
              <a:t>Other pension funds</a:t>
            </a:r>
            <a:r>
              <a:rPr lang="en-US" sz="1500" dirty="0" smtClean="0"/>
              <a:t>: 10 proposals</a:t>
            </a:r>
          </a:p>
          <a:p>
            <a:pPr lvl="3"/>
            <a:r>
              <a:rPr lang="en-US" sz="1500" u="sng" dirty="0" smtClean="0"/>
              <a:t>Individuals</a:t>
            </a:r>
            <a:r>
              <a:rPr lang="en-US" sz="1500" dirty="0" smtClean="0"/>
              <a:t>: 6 proposals</a:t>
            </a:r>
          </a:p>
          <a:p>
            <a:pPr lvl="3"/>
            <a:r>
              <a:rPr lang="en-US" sz="1500" u="sng" dirty="0" smtClean="0"/>
              <a:t>Unions</a:t>
            </a:r>
            <a:r>
              <a:rPr lang="en-US" sz="1500" dirty="0" smtClean="0"/>
              <a:t>: 1 proposal</a:t>
            </a:r>
          </a:p>
          <a:p>
            <a:pPr lvl="3"/>
            <a:r>
              <a:rPr lang="en-US" sz="1500" u="sng" dirty="0" smtClean="0"/>
              <a:t>Asset managers</a:t>
            </a:r>
            <a:r>
              <a:rPr lang="en-US" sz="1500" dirty="0" smtClean="0"/>
              <a:t>: 1 proposal</a:t>
            </a:r>
          </a:p>
          <a:p>
            <a:pPr lvl="3"/>
            <a:r>
              <a:rPr lang="en-US" sz="1500" u="sng" dirty="0" smtClean="0"/>
              <a:t>Unknown</a:t>
            </a:r>
            <a:r>
              <a:rPr lang="en-US" sz="1500" dirty="0" smtClean="0"/>
              <a:t>: 2 proposals</a:t>
            </a:r>
          </a:p>
        </p:txBody>
      </p:sp>
      <p:graphicFrame>
        <p:nvGraphicFramePr>
          <p:cNvPr id="3" name="Table 2"/>
          <p:cNvGraphicFramePr>
            <a:graphicFrameLocks noGrp="1"/>
          </p:cNvGraphicFramePr>
          <p:nvPr>
            <p:extLst>
              <p:ext uri="{D42A27DB-BD31-4B8C-83A1-F6EECF244321}">
                <p14:modId xmlns:p14="http://schemas.microsoft.com/office/powerpoint/2010/main" val="182165201"/>
              </p:ext>
            </p:extLst>
          </p:nvPr>
        </p:nvGraphicFramePr>
        <p:xfrm>
          <a:off x="619126" y="2069846"/>
          <a:ext cx="7781924" cy="828040"/>
        </p:xfrm>
        <a:graphic>
          <a:graphicData uri="http://schemas.openxmlformats.org/drawingml/2006/table">
            <a:tbl>
              <a:tblPr firstRow="1" bandRow="1">
                <a:tableStyleId>{5C22544A-7EE6-4342-B048-85BDC9FD1C3A}</a:tableStyleId>
              </a:tblPr>
              <a:tblGrid>
                <a:gridCol w="2593975"/>
                <a:gridCol w="2593974"/>
                <a:gridCol w="2593975"/>
              </a:tblGrid>
              <a:tr h="370840">
                <a:tc>
                  <a:txBody>
                    <a:bodyPr/>
                    <a:lstStyle/>
                    <a:p>
                      <a:pPr algn="ctr"/>
                      <a:r>
                        <a:rPr lang="en-US" sz="1200" dirty="0" smtClean="0"/>
                        <a:t>Mi</a:t>
                      </a:r>
                      <a:r>
                        <a:rPr lang="en-US" sz="1200" baseline="0" dirty="0" smtClean="0"/>
                        <a:t>nimum Ownership Required</a:t>
                      </a:r>
                      <a:endParaRPr 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lang="en-US" sz="1200" dirty="0" smtClean="0"/>
                        <a:t>Minimum</a:t>
                      </a:r>
                      <a:r>
                        <a:rPr lang="en-US" sz="1200" baseline="0" dirty="0" smtClean="0"/>
                        <a:t> Holding Period Required</a:t>
                      </a:r>
                      <a:endParaRPr 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lang="en-US" sz="1200" dirty="0" smtClean="0"/>
                        <a:t>Cap</a:t>
                      </a:r>
                      <a:r>
                        <a:rPr lang="en-US" sz="1200" baseline="0" dirty="0" smtClean="0"/>
                        <a:t> on Shareholder-Nominee Directors</a:t>
                      </a:r>
                      <a:endParaRPr 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r>
              <a:tr h="370840">
                <a:tc>
                  <a:txBody>
                    <a:bodyPr/>
                    <a:lstStyle/>
                    <a:p>
                      <a:pPr algn="ctr"/>
                      <a:r>
                        <a:rPr lang="en-US" sz="1200" dirty="0" smtClean="0"/>
                        <a:t>3%</a:t>
                      </a:r>
                      <a:endParaRPr 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a:r>
                        <a:rPr lang="en-US" sz="1200" dirty="0" smtClean="0"/>
                        <a:t>3 years</a:t>
                      </a:r>
                      <a:endParaRPr 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ctr"/>
                      <a:r>
                        <a:rPr lang="en-US" sz="1200" dirty="0" smtClean="0"/>
                        <a:t>25%</a:t>
                      </a:r>
                      <a:r>
                        <a:rPr lang="en-US" sz="1200" baseline="0" dirty="0" smtClean="0"/>
                        <a:t> </a:t>
                      </a:r>
                      <a:r>
                        <a:rPr lang="en-US" sz="1200" dirty="0" smtClean="0"/>
                        <a:t>of the board</a:t>
                      </a:r>
                      <a:endParaRPr 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2" name="Slide Number Placeholder 1"/>
          <p:cNvSpPr>
            <a:spLocks noGrp="1"/>
          </p:cNvSpPr>
          <p:nvPr>
            <p:ph type="sldNum" sz="quarter" idx="10"/>
          </p:nvPr>
        </p:nvSpPr>
        <p:spPr/>
        <p:txBody>
          <a:bodyPr/>
          <a:lstStyle/>
          <a:p>
            <a:fld id="{9B0005A4-9A48-4F82-82D8-7D3EECF7B059}" type="slidenum">
              <a:rPr lang="en-US" smtClean="0"/>
              <a:pPr/>
              <a:t>18</a:t>
            </a:fld>
            <a:endParaRPr lang="en-US" dirty="0"/>
          </a:p>
        </p:txBody>
      </p:sp>
    </p:spTree>
    <p:extLst>
      <p:ext uri="{BB962C8B-B14F-4D97-AF65-F5344CB8AC3E}">
        <p14:creationId xmlns:p14="http://schemas.microsoft.com/office/powerpoint/2010/main" val="8678796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2015 Proxy Season Highlights – </a:t>
            </a:r>
            <a:r>
              <a:rPr lang="en-US" dirty="0"/>
              <a:t>Key Proposals Proxy Access – A New Trend Develops </a:t>
            </a:r>
            <a:r>
              <a:rPr lang="en-US" sz="2400" dirty="0"/>
              <a:t>(</a:t>
            </a:r>
            <a:r>
              <a:rPr lang="en-US" sz="2400" i="1" dirty="0"/>
              <a:t>continued</a:t>
            </a:r>
            <a:r>
              <a:rPr lang="en-US" sz="2400" dirty="0"/>
              <a:t>)</a:t>
            </a:r>
          </a:p>
        </p:txBody>
      </p:sp>
      <p:sp>
        <p:nvSpPr>
          <p:cNvPr id="7" name="Content Placeholder 6"/>
          <p:cNvSpPr>
            <a:spLocks noGrp="1"/>
          </p:cNvSpPr>
          <p:nvPr>
            <p:ph idx="1"/>
          </p:nvPr>
        </p:nvSpPr>
        <p:spPr/>
        <p:txBody>
          <a:bodyPr/>
          <a:lstStyle/>
          <a:p>
            <a:pPr lvl="1"/>
            <a:r>
              <a:rPr lang="en-US" sz="1600" b="1" dirty="0"/>
              <a:t>Proposal Thresholds. </a:t>
            </a:r>
          </a:p>
          <a:p>
            <a:pPr lvl="2"/>
            <a:r>
              <a:rPr lang="en-US" sz="1600" b="1" dirty="0"/>
              <a:t>Shareholder proposals universally coalesced around a 3% ownership/3-year holding period standard.</a:t>
            </a:r>
            <a:r>
              <a:rPr lang="en-US" sz="1600" dirty="0"/>
              <a:t> Each of the shareholder proposals submitted to Russell 3000 companies this year called for proxy access at the thresholds of 3% and 3 years. (One proposal submitted to a non-Russell 3000 company sought proxy access for those holding 3% of the company’s stock for 2 years). </a:t>
            </a:r>
          </a:p>
          <a:p>
            <a:pPr lvl="3"/>
            <a:r>
              <a:rPr lang="en-US" sz="1600" dirty="0"/>
              <a:t>In contrast, of the 17 shareholder proposals submitted to a vote in 2014, only 10 contained the 3% / 3-year thresholds. </a:t>
            </a:r>
          </a:p>
          <a:p>
            <a:pPr lvl="2"/>
            <a:r>
              <a:rPr lang="en-US" sz="1600" b="1" dirty="0"/>
              <a:t>The vast majority of shareholder proposals sought the ability to nominate up to 25% of the board.</a:t>
            </a:r>
            <a:r>
              <a:rPr lang="en-US" sz="1600" dirty="0"/>
              <a:t> Of the 85 shareholder proxy access proposals that have gone to a vote thus far among Russell 3000 companies, 83 proposals (or 98%) provided that the nominating shareholder could nominate up to 25% of the board, while two proposals capped shareholder nominees at 20% of the board. </a:t>
            </a:r>
          </a:p>
          <a:p>
            <a:pPr lvl="2"/>
            <a:r>
              <a:rPr lang="en-US" sz="1600" b="1" dirty="0"/>
              <a:t>Shareholder proposals were generally silent on group limitations.</a:t>
            </a:r>
            <a:r>
              <a:rPr lang="en-US" sz="1600" dirty="0"/>
              <a:t> Of the 85 proposals submitted to a vote among Russell 3000 companies, only one shareholder proposal included a limit on the number of shareholders that can be aggregated to reach the shareholding threshold. The shareholder proposal submitted to Citigroup included a group limit of 20 shareholders</a:t>
            </a:r>
            <a:r>
              <a:rPr lang="en-US" sz="1600" dirty="0" smtClean="0"/>
              <a:t>.</a:t>
            </a:r>
            <a:endParaRPr lang="en-US" sz="1600" dirty="0"/>
          </a:p>
        </p:txBody>
      </p:sp>
      <p:sp>
        <p:nvSpPr>
          <p:cNvPr id="2" name="Slide Number Placeholder 1"/>
          <p:cNvSpPr>
            <a:spLocks noGrp="1"/>
          </p:cNvSpPr>
          <p:nvPr>
            <p:ph type="sldNum" sz="quarter" idx="10"/>
          </p:nvPr>
        </p:nvSpPr>
        <p:spPr/>
        <p:txBody>
          <a:bodyPr/>
          <a:lstStyle/>
          <a:p>
            <a:fld id="{9B0005A4-9A48-4F82-82D8-7D3EECF7B059}" type="slidenum">
              <a:rPr lang="en-US" smtClean="0"/>
              <a:pPr/>
              <a:t>19</a:t>
            </a:fld>
            <a:endParaRPr lang="en-US" dirty="0"/>
          </a:p>
        </p:txBody>
      </p:sp>
    </p:spTree>
    <p:extLst>
      <p:ext uri="{BB962C8B-B14F-4D97-AF65-F5344CB8AC3E}">
        <p14:creationId xmlns:p14="http://schemas.microsoft.com/office/powerpoint/2010/main" val="33652790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Contents</a:t>
            </a:r>
            <a:endParaRPr lang="en-US" dirty="0"/>
          </a:p>
        </p:txBody>
      </p:sp>
      <p:sp>
        <p:nvSpPr>
          <p:cNvPr id="4" name="Rectangle 2"/>
          <p:cNvSpPr txBox="1">
            <a:spLocks noChangeArrowheads="1"/>
          </p:cNvSpPr>
          <p:nvPr/>
        </p:nvSpPr>
        <p:spPr>
          <a:xfrm>
            <a:off x="290676" y="0"/>
            <a:ext cx="8440574" cy="93823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endParaRPr lang="en-US" b="1" dirty="0">
              <a:solidFill>
                <a:srgbClr val="FF0000"/>
              </a:solidFill>
            </a:endParaRPr>
          </a:p>
        </p:txBody>
      </p:sp>
      <p:sp>
        <p:nvSpPr>
          <p:cNvPr id="14" name="Content Placeholder 2"/>
          <p:cNvSpPr txBox="1">
            <a:spLocks/>
          </p:cNvSpPr>
          <p:nvPr/>
        </p:nvSpPr>
        <p:spPr>
          <a:xfrm>
            <a:off x="356616" y="1280159"/>
            <a:ext cx="8439912" cy="4939665"/>
          </a:xfrm>
          <a:prstGeom prst="rect">
            <a:avLst/>
          </a:prstGeom>
        </p:spPr>
        <p:txBody>
          <a:bodyPr/>
          <a:lstStyle>
            <a:lvl1pPr marL="0" indent="0" algn="l" defTabSz="914400" rtl="0" eaLnBrk="1" latinLnBrk="0" hangingPunct="1">
              <a:spcBef>
                <a:spcPts val="400"/>
              </a:spcBef>
              <a:spcAft>
                <a:spcPts val="400"/>
              </a:spcAft>
              <a:buFontTx/>
              <a:buNone/>
              <a:defRPr sz="1800" kern="1200">
                <a:solidFill>
                  <a:schemeClr val="tx1"/>
                </a:solidFill>
                <a:latin typeface="+mn-lt"/>
                <a:ea typeface="+mn-ea"/>
                <a:cs typeface="+mn-cs"/>
              </a:defRPr>
            </a:lvl1pPr>
            <a:lvl2pPr marL="169863" indent="-169863"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230188"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69863"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684213" indent="-112713"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200"/>
              </a:spcAft>
              <a:buFont typeface="+mj-lt"/>
              <a:buAutoNum type="alphaUcPeriod"/>
              <a:tabLst>
                <a:tab pos="3657600" algn="r"/>
                <a:tab pos="4167188" algn="l"/>
              </a:tabLst>
            </a:pPr>
            <a:r>
              <a:rPr lang="en-US" sz="1550" b="1" dirty="0" smtClean="0"/>
              <a:t>2015 Proxy Season Overview</a:t>
            </a:r>
            <a:r>
              <a:rPr lang="en-US" sz="1550" dirty="0"/>
              <a:t>	</a:t>
            </a:r>
            <a:r>
              <a:rPr lang="en-US" sz="1550" dirty="0" smtClean="0"/>
              <a:t>				3</a:t>
            </a:r>
          </a:p>
          <a:p>
            <a:pPr marL="228600" indent="-228600">
              <a:spcBef>
                <a:spcPts val="0"/>
              </a:spcBef>
              <a:spcAft>
                <a:spcPts val="200"/>
              </a:spcAft>
              <a:buFont typeface="+mj-lt"/>
              <a:buAutoNum type="alphaUcPeriod"/>
              <a:tabLst>
                <a:tab pos="3657600" algn="r"/>
                <a:tab pos="4167188" algn="l"/>
              </a:tabLst>
            </a:pPr>
            <a:r>
              <a:rPr lang="en-US" sz="1550" b="1" dirty="0" smtClean="0"/>
              <a:t>2015 Proxy Season Highlights</a:t>
            </a:r>
            <a:r>
              <a:rPr lang="en-US" sz="1550" dirty="0" smtClean="0"/>
              <a:t>					10</a:t>
            </a:r>
          </a:p>
          <a:p>
            <a:pPr marL="403225" indent="-177800">
              <a:spcBef>
                <a:spcPts val="0"/>
              </a:spcBef>
              <a:spcAft>
                <a:spcPts val="200"/>
              </a:spcAft>
              <a:tabLst>
                <a:tab pos="3657600" algn="r"/>
                <a:tab pos="4167188" algn="l"/>
              </a:tabLst>
            </a:pPr>
            <a:r>
              <a:rPr lang="en-US" sz="1550" i="1" u="sng" dirty="0" smtClean="0"/>
              <a:t>Developments</a:t>
            </a:r>
            <a:r>
              <a:rPr lang="en-US" sz="1550" dirty="0" smtClean="0"/>
              <a:t>		 	</a:t>
            </a:r>
          </a:p>
          <a:p>
            <a:pPr marL="403225" lvl="1" indent="-177800">
              <a:spcBef>
                <a:spcPts val="0"/>
              </a:spcBef>
              <a:spcAft>
                <a:spcPts val="200"/>
              </a:spcAft>
              <a:tabLst>
                <a:tab pos="3657600" algn="r"/>
                <a:tab pos="4167188" algn="l"/>
              </a:tabLst>
            </a:pPr>
            <a:r>
              <a:rPr lang="en-US" sz="1550" dirty="0"/>
              <a:t>Director Voting </a:t>
            </a:r>
            <a:r>
              <a:rPr lang="en-US" sz="1550" dirty="0" smtClean="0"/>
              <a:t>Results					11</a:t>
            </a:r>
            <a:endParaRPr lang="en-US" sz="1550" dirty="0"/>
          </a:p>
          <a:p>
            <a:pPr marL="403225" lvl="1" indent="-177800">
              <a:spcBef>
                <a:spcPts val="0"/>
              </a:spcBef>
              <a:spcAft>
                <a:spcPts val="200"/>
              </a:spcAft>
              <a:tabLst>
                <a:tab pos="3657600" algn="r"/>
                <a:tab pos="4167188" algn="l"/>
              </a:tabLst>
            </a:pPr>
            <a:r>
              <a:rPr lang="en-US" sz="1550" dirty="0" smtClean="0"/>
              <a:t>Advisory Firm Policy Updates					12</a:t>
            </a:r>
          </a:p>
          <a:p>
            <a:pPr marL="403225" lvl="1" indent="-177800">
              <a:spcBef>
                <a:spcPts val="0"/>
              </a:spcBef>
              <a:spcAft>
                <a:spcPts val="200"/>
              </a:spcAft>
              <a:tabLst>
                <a:tab pos="3657600" algn="r"/>
                <a:tab pos="4167188" algn="l"/>
              </a:tabLst>
            </a:pPr>
            <a:r>
              <a:rPr lang="en-US" sz="1550" dirty="0" smtClean="0"/>
              <a:t>Updates to ISS Governance QuickScore 3.0				15</a:t>
            </a:r>
          </a:p>
          <a:p>
            <a:pPr marL="403225" indent="-177800">
              <a:spcBef>
                <a:spcPts val="0"/>
              </a:spcBef>
              <a:spcAft>
                <a:spcPts val="200"/>
              </a:spcAft>
              <a:tabLst>
                <a:tab pos="3657600" algn="r"/>
                <a:tab pos="4167188" algn="l"/>
              </a:tabLst>
            </a:pPr>
            <a:r>
              <a:rPr lang="en-US" sz="1550" i="1" u="sng" dirty="0" smtClean="0"/>
              <a:t>Key Proposals</a:t>
            </a:r>
          </a:p>
          <a:p>
            <a:pPr marL="403225" lvl="1" indent="-177800">
              <a:spcBef>
                <a:spcPts val="0"/>
              </a:spcBef>
              <a:spcAft>
                <a:spcPts val="200"/>
              </a:spcAft>
              <a:tabLst>
                <a:tab pos="3657600" algn="r"/>
                <a:tab pos="4167188" algn="l"/>
              </a:tabLst>
            </a:pPr>
            <a:r>
              <a:rPr lang="en-US" sz="1550" dirty="0" smtClean="0"/>
              <a:t>Proxy Access					17</a:t>
            </a:r>
          </a:p>
          <a:p>
            <a:pPr marL="403225" lvl="1" indent="-177800">
              <a:spcBef>
                <a:spcPts val="0"/>
              </a:spcBef>
              <a:spcAft>
                <a:spcPts val="200"/>
              </a:spcAft>
              <a:tabLst>
                <a:tab pos="3657600" algn="r"/>
                <a:tab pos="4167188" algn="l"/>
              </a:tabLst>
            </a:pPr>
            <a:r>
              <a:rPr lang="en-US" sz="1550" dirty="0" smtClean="0"/>
              <a:t>Independent Chairman					41</a:t>
            </a:r>
          </a:p>
          <a:p>
            <a:pPr marL="403225" lvl="1" indent="-177800">
              <a:spcBef>
                <a:spcPts val="0"/>
              </a:spcBef>
              <a:spcAft>
                <a:spcPts val="200"/>
              </a:spcAft>
              <a:tabLst>
                <a:tab pos="3657600" algn="r"/>
                <a:tab pos="4167188" algn="l"/>
              </a:tabLst>
            </a:pPr>
            <a:r>
              <a:rPr lang="en-US" sz="1550" dirty="0" smtClean="0"/>
              <a:t>Shareholder Right to Call Special Meetings				45</a:t>
            </a:r>
          </a:p>
          <a:p>
            <a:pPr marL="403225" indent="-177800">
              <a:spcBef>
                <a:spcPts val="0"/>
              </a:spcBef>
              <a:spcAft>
                <a:spcPts val="200"/>
              </a:spcAft>
              <a:tabLst>
                <a:tab pos="3657600" algn="r"/>
                <a:tab pos="4167188" algn="l"/>
              </a:tabLst>
            </a:pPr>
            <a:r>
              <a:rPr lang="en-US" sz="1550" i="1" u="sng" dirty="0" smtClean="0"/>
              <a:t>Trends</a:t>
            </a:r>
          </a:p>
          <a:p>
            <a:pPr marL="403225" lvl="1" indent="-177800">
              <a:spcBef>
                <a:spcPts val="0"/>
              </a:spcBef>
              <a:spcAft>
                <a:spcPts val="200"/>
              </a:spcAft>
              <a:tabLst>
                <a:tab pos="3657600" algn="r"/>
                <a:tab pos="4167188" algn="l"/>
              </a:tabLst>
            </a:pPr>
            <a:r>
              <a:rPr lang="en-US" sz="1550" i="1" dirty="0" smtClean="0"/>
              <a:t>Trinity Wall Street </a:t>
            </a:r>
            <a:r>
              <a:rPr lang="en-US" sz="1550" dirty="0" smtClean="0"/>
              <a:t>v. </a:t>
            </a:r>
            <a:r>
              <a:rPr lang="en-US" sz="1550" i="1" dirty="0" smtClean="0"/>
              <a:t>Wal-Mart		</a:t>
            </a:r>
            <a:r>
              <a:rPr lang="en-US" sz="1550" dirty="0" smtClean="0"/>
              <a:t>			58</a:t>
            </a:r>
          </a:p>
          <a:p>
            <a:pPr marL="225425" lvl="1" indent="0">
              <a:spcBef>
                <a:spcPts val="0"/>
              </a:spcBef>
              <a:spcAft>
                <a:spcPts val="200"/>
              </a:spcAft>
              <a:buNone/>
              <a:tabLst>
                <a:tab pos="3657600" algn="r"/>
                <a:tab pos="4167188" algn="l"/>
              </a:tabLst>
            </a:pPr>
            <a:r>
              <a:rPr lang="en-US" sz="1550" i="1" u="sng" dirty="0" smtClean="0"/>
              <a:t>Appendices</a:t>
            </a:r>
            <a:endParaRPr lang="en-US" sz="1550" dirty="0" smtClean="0"/>
          </a:p>
          <a:p>
            <a:pPr marL="511175" lvl="1" indent="-282575">
              <a:spcBef>
                <a:spcPts val="0"/>
              </a:spcBef>
              <a:spcAft>
                <a:spcPts val="200"/>
              </a:spcAft>
              <a:buFont typeface="+mj-lt"/>
              <a:buAutoNum type="alphaUcPeriod"/>
              <a:tabLst>
                <a:tab pos="3657600" algn="r"/>
                <a:tab pos="4167188" algn="l"/>
              </a:tabLst>
            </a:pPr>
            <a:r>
              <a:rPr lang="en-US" sz="1550" dirty="0" smtClean="0"/>
              <a:t>Rule </a:t>
            </a:r>
            <a:r>
              <a:rPr lang="en-US" sz="1550" dirty="0"/>
              <a:t>14a-8(i)(9) – Whole Foods &amp; the SEC’s </a:t>
            </a:r>
            <a:r>
              <a:rPr lang="en-US" sz="1550" dirty="0" smtClean="0"/>
              <a:t>Decision</a:t>
            </a:r>
          </a:p>
          <a:p>
            <a:pPr marL="511175" lvl="1" indent="-282575">
              <a:spcBef>
                <a:spcPts val="0"/>
              </a:spcBef>
              <a:spcAft>
                <a:spcPts val="200"/>
              </a:spcAft>
              <a:buFont typeface="+mj-lt"/>
              <a:buAutoNum type="alphaUcPeriod"/>
              <a:tabLst>
                <a:tab pos="3657600" algn="r"/>
                <a:tab pos="4167188" algn="l"/>
              </a:tabLst>
            </a:pPr>
            <a:r>
              <a:rPr lang="en-US" sz="1550" dirty="0"/>
              <a:t>2015 Advisory Firm Policy Updates</a:t>
            </a:r>
          </a:p>
          <a:p>
            <a:pPr marL="511175" lvl="1" indent="-282575">
              <a:spcBef>
                <a:spcPts val="0"/>
              </a:spcBef>
              <a:spcAft>
                <a:spcPts val="200"/>
              </a:spcAft>
              <a:buFont typeface="+mj-lt"/>
              <a:buAutoNum type="alphaUcPeriod"/>
              <a:tabLst>
                <a:tab pos="3657600" algn="r"/>
                <a:tab pos="4167188" algn="l"/>
              </a:tabLst>
            </a:pPr>
            <a:r>
              <a:rPr lang="en-US" sz="1550" dirty="0"/>
              <a:t>Updates to ISS Governance QuickScore 3.0</a:t>
            </a:r>
          </a:p>
          <a:p>
            <a:pPr marL="511175" lvl="1" indent="-282575">
              <a:spcBef>
                <a:spcPts val="0"/>
              </a:spcBef>
              <a:spcAft>
                <a:spcPts val="200"/>
              </a:spcAft>
              <a:buFont typeface="+mj-lt"/>
              <a:buAutoNum type="alphaUcPeriod"/>
              <a:tabLst>
                <a:tab pos="3657600" algn="r"/>
                <a:tab pos="4167188" algn="l"/>
              </a:tabLst>
            </a:pPr>
            <a:r>
              <a:rPr lang="en-US" sz="1550" dirty="0"/>
              <a:t>Current Proxy Access Policies of Select Institutional </a:t>
            </a:r>
            <a:r>
              <a:rPr lang="en-US" sz="1550" dirty="0" smtClean="0"/>
              <a:t>Shareholders</a:t>
            </a:r>
          </a:p>
          <a:p>
            <a:pPr marL="511175" lvl="1" indent="-282575">
              <a:spcBef>
                <a:spcPts val="0"/>
              </a:spcBef>
              <a:spcAft>
                <a:spcPts val="200"/>
              </a:spcAft>
              <a:buFont typeface="+mj-lt"/>
              <a:buAutoNum type="alphaUcPeriod"/>
              <a:tabLst>
                <a:tab pos="3657600" algn="r"/>
                <a:tab pos="4167188" algn="l"/>
              </a:tabLst>
            </a:pPr>
            <a:r>
              <a:rPr lang="en-US" sz="1550" dirty="0" smtClean="0"/>
              <a:t>Trends Regarding Other Key Proposals</a:t>
            </a:r>
            <a:endParaRPr lang="en-US" sz="1600" dirty="0"/>
          </a:p>
        </p:txBody>
      </p:sp>
      <p:sp>
        <p:nvSpPr>
          <p:cNvPr id="2" name="Slide Number Placeholder 1"/>
          <p:cNvSpPr>
            <a:spLocks noGrp="1"/>
          </p:cNvSpPr>
          <p:nvPr>
            <p:ph type="sldNum" sz="quarter" idx="18"/>
          </p:nvPr>
        </p:nvSpPr>
        <p:spPr/>
        <p:txBody>
          <a:bodyPr/>
          <a:lstStyle/>
          <a:p>
            <a:fld id="{9B0005A4-9A48-4F82-82D8-7D3EECF7B059}" type="slidenum">
              <a:rPr lang="en-US" smtClean="0"/>
              <a:pPr/>
              <a:t>2</a:t>
            </a:fld>
            <a:endParaRPr lang="en-US" dirty="0"/>
          </a:p>
        </p:txBody>
      </p:sp>
    </p:spTree>
    <p:extLst>
      <p:ext uri="{BB962C8B-B14F-4D97-AF65-F5344CB8AC3E}">
        <p14:creationId xmlns:p14="http://schemas.microsoft.com/office/powerpoint/2010/main" val="2899812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Highlights –</a:t>
            </a:r>
            <a:r>
              <a:rPr lang="en-US" dirty="0"/>
              <a:t> Key Proposals Proxy Access – Proxy Advisory Firms</a:t>
            </a:r>
          </a:p>
        </p:txBody>
      </p:sp>
      <p:graphicFrame>
        <p:nvGraphicFramePr>
          <p:cNvPr id="6" name="Table 5"/>
          <p:cNvGraphicFramePr>
            <a:graphicFrameLocks noGrp="1"/>
          </p:cNvGraphicFramePr>
          <p:nvPr>
            <p:extLst>
              <p:ext uri="{D42A27DB-BD31-4B8C-83A1-F6EECF244321}">
                <p14:modId xmlns:p14="http://schemas.microsoft.com/office/powerpoint/2010/main" val="3735133020"/>
              </p:ext>
            </p:extLst>
          </p:nvPr>
        </p:nvGraphicFramePr>
        <p:xfrm>
          <a:off x="351713" y="1105242"/>
          <a:ext cx="8440574" cy="4953000"/>
        </p:xfrm>
        <a:graphic>
          <a:graphicData uri="http://schemas.openxmlformats.org/drawingml/2006/table">
            <a:tbl>
              <a:tblPr firstRow="1" bandRow="1">
                <a:tableStyleId>{5C22544A-7EE6-4342-B048-85BDC9FD1C3A}</a:tableStyleId>
              </a:tblPr>
              <a:tblGrid>
                <a:gridCol w="4220287"/>
                <a:gridCol w="4220287"/>
              </a:tblGrid>
              <a:tr h="381000">
                <a:tc>
                  <a:txBody>
                    <a:bodyPr/>
                    <a:lstStyle/>
                    <a:p>
                      <a:r>
                        <a:rPr lang="en-US" sz="1200" dirty="0" smtClean="0"/>
                        <a:t>Institutional Shareholders Services (ISS)</a:t>
                      </a:r>
                      <a:endParaRPr lang="en-US" sz="12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r>
                        <a:rPr lang="en-US" sz="1200" dirty="0" smtClean="0"/>
                        <a:t>Glass Lewis</a:t>
                      </a:r>
                      <a:endParaRPr lang="en-US" sz="12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r>
              <a:tr h="4572000">
                <a:tc>
                  <a:txBody>
                    <a:bodyPr/>
                    <a:lstStyle/>
                    <a:p>
                      <a:pPr marL="114300" indent="-114300">
                        <a:lnSpc>
                          <a:spcPct val="120000"/>
                        </a:lnSpc>
                        <a:buFont typeface="Arial" panose="020B0604020202020204" pitchFamily="34" charset="0"/>
                        <a:buChar char="•"/>
                      </a:pPr>
                      <a:r>
                        <a:rPr lang="en-US" sz="1100" b="1" dirty="0" smtClean="0"/>
                        <a:t>Policy. </a:t>
                      </a:r>
                      <a:r>
                        <a:rPr lang="en-US" sz="1100" dirty="0" err="1" smtClean="0"/>
                        <a:t>ISS</a:t>
                      </a:r>
                      <a:r>
                        <a:rPr lang="en-US" sz="1100" dirty="0" smtClean="0"/>
                        <a:t> will generally recommend a vote in favor of management and shareholder proxy access proposals with the following features: </a:t>
                      </a:r>
                      <a:r>
                        <a:rPr lang="en-US" sz="1100" b="1" dirty="0" smtClean="0"/>
                        <a:t>3% / 3 years / “minimal or no limits on the number of shareholders permitted to form a nominating group” / a cap on shareholder nominees generally set at 25% of the board.</a:t>
                      </a:r>
                    </a:p>
                    <a:p>
                      <a:pPr marL="231775" lvl="1" indent="-117475" algn="l" rtl="0" fontAlgn="base">
                        <a:lnSpc>
                          <a:spcPct val="120000"/>
                        </a:lnSpc>
                        <a:spcBef>
                          <a:spcPts val="300"/>
                        </a:spcBef>
                        <a:spcAft>
                          <a:spcPct val="0"/>
                        </a:spcAft>
                        <a:buClr>
                          <a:schemeClr val="tx1"/>
                        </a:buClr>
                        <a:buFontTx/>
                        <a:buChar char="-"/>
                      </a:pPr>
                      <a:r>
                        <a:rPr lang="en-US" sz="1100" dirty="0" smtClean="0">
                          <a:solidFill>
                            <a:schemeClr val="tx1"/>
                          </a:solidFill>
                          <a:latin typeface="+mn-lt"/>
                        </a:rPr>
                        <a:t>ISS will also “[r]eview for reasonableness any other restrictions on the right of proxy access” and will “[g]enerally recommend a vote against proposals that are more restrictive than these guidelines.” </a:t>
                      </a:r>
                    </a:p>
                    <a:p>
                      <a:pPr marL="114300" marR="0" lvl="3" indent="-1143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100" b="1" kern="1200" dirty="0" smtClean="0">
                          <a:solidFill>
                            <a:schemeClr val="dk1"/>
                          </a:solidFill>
                          <a:latin typeface="+mn-lt"/>
                          <a:ea typeface="+mn-ea"/>
                          <a:cs typeface="+mn-cs"/>
                        </a:rPr>
                        <a:t>Practice. </a:t>
                      </a:r>
                    </a:p>
                    <a:p>
                      <a:pPr marL="228600" marR="0" lvl="1" indent="-114300" algn="l" defTabSz="914400" rtl="0" eaLnBrk="1" fontAlgn="auto" latinLnBrk="0" hangingPunct="1">
                        <a:lnSpc>
                          <a:spcPct val="120000"/>
                        </a:lnSpc>
                        <a:spcBef>
                          <a:spcPts val="0"/>
                        </a:spcBef>
                        <a:spcAft>
                          <a:spcPts val="0"/>
                        </a:spcAft>
                        <a:buClrTx/>
                        <a:buSzTx/>
                        <a:buFontTx/>
                        <a:buChar char="-"/>
                        <a:tabLst/>
                        <a:defRPr/>
                      </a:pPr>
                      <a:r>
                        <a:rPr lang="en-US" sz="1100" b="0" baseline="0" dirty="0" smtClean="0"/>
                        <a:t>Thus far, ISS has </a:t>
                      </a:r>
                      <a:r>
                        <a:rPr lang="en-US" sz="1100" b="1" baseline="0" dirty="0" smtClean="0"/>
                        <a:t>recommended a vote FOR each</a:t>
                      </a:r>
                      <a:r>
                        <a:rPr lang="en-US" sz="1100" b="0" baseline="0" dirty="0" smtClean="0"/>
                        <a:t> of the </a:t>
                      </a:r>
                      <a:r>
                        <a:rPr lang="en-US" sz="1100" b="1" baseline="0" dirty="0" smtClean="0"/>
                        <a:t>87</a:t>
                      </a:r>
                      <a:r>
                        <a:rPr lang="en-US" sz="1100" b="0" baseline="0" dirty="0" smtClean="0"/>
                        <a:t> proxy access proposals submitted by shareholders for which they published a report.</a:t>
                      </a:r>
                    </a:p>
                    <a:p>
                      <a:pPr marL="228600" marR="0" lvl="1" indent="-114300" algn="l" defTabSz="914400" rtl="0" eaLnBrk="1" fontAlgn="auto" latinLnBrk="0" hangingPunct="1">
                        <a:lnSpc>
                          <a:spcPct val="120000"/>
                        </a:lnSpc>
                        <a:spcBef>
                          <a:spcPts val="0"/>
                        </a:spcBef>
                        <a:spcAft>
                          <a:spcPts val="0"/>
                        </a:spcAft>
                        <a:buClrTx/>
                        <a:buSzTx/>
                        <a:buFontTx/>
                        <a:buChar char="-"/>
                        <a:tabLst/>
                        <a:defRPr/>
                      </a:pPr>
                      <a:r>
                        <a:rPr lang="en-US" sz="1100" b="0" baseline="0" dirty="0" smtClean="0"/>
                        <a:t>Thus far, ISS has </a:t>
                      </a:r>
                      <a:r>
                        <a:rPr lang="en-US" sz="1100" b="1" baseline="0" dirty="0" smtClean="0"/>
                        <a:t>recommended a vote “Against” 7 of the 12</a:t>
                      </a:r>
                      <a:r>
                        <a:rPr lang="en-US" sz="1100" b="0" baseline="0" dirty="0" smtClean="0"/>
                        <a:t> proxy access proposals submitted by management for which they published a report.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14300" lvl="1" indent="-114300">
                        <a:lnSpc>
                          <a:spcPct val="120000"/>
                        </a:lnSpc>
                        <a:buFont typeface="Arial" panose="020B0604020202020204" pitchFamily="34" charset="0"/>
                        <a:buChar char="•"/>
                      </a:pPr>
                      <a:r>
                        <a:rPr lang="en-US" sz="1100" b="1" dirty="0" smtClean="0"/>
                        <a:t>Policy.</a:t>
                      </a:r>
                      <a:r>
                        <a:rPr lang="en-US" sz="1100" b="0" dirty="0" smtClean="0"/>
                        <a:t> “Glass Lewis will consider supporting reasonable proposals requesting shareholders’ ability to nominate</a:t>
                      </a:r>
                      <a:r>
                        <a:rPr lang="en-US" sz="1100" b="0" baseline="0" dirty="0" smtClean="0"/>
                        <a:t> director candidates to management’s proxy” and will review such proposals on a </a:t>
                      </a:r>
                      <a:r>
                        <a:rPr lang="en-US" sz="1100" b="1" baseline="0" dirty="0" smtClean="0"/>
                        <a:t>case-by-case</a:t>
                      </a:r>
                      <a:r>
                        <a:rPr lang="en-US" sz="1100" b="0" baseline="0" dirty="0" smtClean="0"/>
                        <a:t> basis, considering the following factors:</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company size</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board independence and diversity</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shareholder proponent and rationale for submitting proposal</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proposal thresholds</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shareholder base</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governance practices generally</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company performance</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anti-takeover protections</a:t>
                      </a:r>
                    </a:p>
                    <a:p>
                      <a:pPr marL="228600" lvl="1" indent="-114300" algn="l" defTabSz="914400" rtl="0" eaLnBrk="1" latinLnBrk="0" hangingPunct="1">
                        <a:lnSpc>
                          <a:spcPct val="120000"/>
                        </a:lnSpc>
                        <a:buFontTx/>
                        <a:buChar char="-"/>
                      </a:pPr>
                      <a:r>
                        <a:rPr lang="en-US" sz="1100" b="0" kern="1200" baseline="0" dirty="0" smtClean="0">
                          <a:solidFill>
                            <a:schemeClr val="tx1"/>
                          </a:solidFill>
                          <a:latin typeface="+mn-lt"/>
                          <a:ea typeface="+mn-ea"/>
                          <a:cs typeface="+mn-cs"/>
                        </a:rPr>
                        <a:t>opportunities for shareholder action</a:t>
                      </a:r>
                    </a:p>
                    <a:p>
                      <a:pPr marL="114300" lvl="1" indent="-114300">
                        <a:lnSpc>
                          <a:spcPct val="120000"/>
                        </a:lnSpc>
                        <a:buFont typeface="Arial" panose="020B0604020202020204" pitchFamily="34" charset="0"/>
                        <a:buChar char="•"/>
                      </a:pPr>
                      <a:r>
                        <a:rPr lang="en-US" sz="1100" b="1" baseline="0" dirty="0" smtClean="0"/>
                        <a:t>Practice.</a:t>
                      </a:r>
                      <a:endParaRPr lang="en-US" sz="1100" b="0" baseline="0" dirty="0" smtClean="0">
                        <a:solidFill>
                          <a:srgbClr val="FF0000"/>
                        </a:solidFill>
                      </a:endParaRPr>
                    </a:p>
                    <a:p>
                      <a:pPr marL="228600" lvl="1" indent="-114300">
                        <a:lnSpc>
                          <a:spcPct val="120000"/>
                        </a:lnSpc>
                        <a:buFontTx/>
                        <a:buChar char="-"/>
                      </a:pPr>
                      <a:r>
                        <a:rPr lang="en-US" sz="1100" b="0" baseline="0" dirty="0" smtClean="0">
                          <a:solidFill>
                            <a:schemeClr val="tx1"/>
                          </a:solidFill>
                        </a:rPr>
                        <a:t>Glass Lewis generally </a:t>
                      </a:r>
                      <a:r>
                        <a:rPr lang="en-US" sz="1100" b="1" baseline="0" dirty="0" smtClean="0">
                          <a:solidFill>
                            <a:schemeClr val="tx1"/>
                          </a:solidFill>
                        </a:rPr>
                        <a:t>recommends FOR </a:t>
                      </a:r>
                      <a:r>
                        <a:rPr lang="en-US" sz="1100" b="0" baseline="0" dirty="0" smtClean="0">
                          <a:solidFill>
                            <a:schemeClr val="tx1"/>
                          </a:solidFill>
                        </a:rPr>
                        <a:t>proxy access shareholder proposals.</a:t>
                      </a:r>
                    </a:p>
                    <a:p>
                      <a:pPr marL="228600" lvl="1" indent="-114300">
                        <a:lnSpc>
                          <a:spcPct val="120000"/>
                        </a:lnSpc>
                        <a:buFontTx/>
                        <a:buChar char="-"/>
                      </a:pPr>
                      <a:r>
                        <a:rPr lang="en-US" sz="1100" b="0" baseline="0" dirty="0" smtClean="0">
                          <a:solidFill>
                            <a:schemeClr val="tx1"/>
                          </a:solidFill>
                        </a:rPr>
                        <a:t>Thus far, Glass Lewis has </a:t>
                      </a:r>
                      <a:r>
                        <a:rPr lang="en-US" sz="1100" b="1" baseline="0" dirty="0" smtClean="0">
                          <a:solidFill>
                            <a:schemeClr val="tx1"/>
                          </a:solidFill>
                        </a:rPr>
                        <a:t>recommended a vote “Against” 6 of the 12 </a:t>
                      </a:r>
                      <a:r>
                        <a:rPr lang="en-US" sz="1100" b="0" baseline="0" dirty="0" smtClean="0">
                          <a:solidFill>
                            <a:schemeClr val="tx1"/>
                          </a:solidFill>
                        </a:rPr>
                        <a:t>proxy access proposals submitted by management for which they published a report </a:t>
                      </a:r>
                      <a:r>
                        <a:rPr lang="en-US" sz="1100" b="0" i="0" baseline="0" dirty="0" smtClean="0">
                          <a:solidFill>
                            <a:schemeClr val="tx1"/>
                          </a:solidFill>
                        </a:rPr>
                        <a:t>(those with a 5% shareholding threshold)</a:t>
                      </a:r>
                      <a:r>
                        <a:rPr lang="en-US" sz="1100" b="0" i="1" baseline="0" dirty="0" smtClean="0">
                          <a:solidFill>
                            <a:schemeClr val="tx1"/>
                          </a:solidFill>
                        </a:rPr>
                        <a:t>.</a:t>
                      </a:r>
                      <a:endParaRPr lang="en-US" sz="1100" b="1" i="1" baseline="0" dirty="0" smtClean="0">
                        <a:solidFill>
                          <a:schemeClr val="tx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3" name="Slide Number Placeholder 2"/>
          <p:cNvSpPr>
            <a:spLocks noGrp="1"/>
          </p:cNvSpPr>
          <p:nvPr>
            <p:ph type="sldNum" sz="quarter" idx="18"/>
          </p:nvPr>
        </p:nvSpPr>
        <p:spPr/>
        <p:txBody>
          <a:bodyPr/>
          <a:lstStyle/>
          <a:p>
            <a:fld id="{9B0005A4-9A48-4F82-82D8-7D3EECF7B059}" type="slidenum">
              <a:rPr lang="en-US" smtClean="0"/>
              <a:pPr/>
              <a:t>20</a:t>
            </a:fld>
            <a:endParaRPr lang="en-US" dirty="0"/>
          </a:p>
        </p:txBody>
      </p:sp>
    </p:spTree>
    <p:extLst>
      <p:ext uri="{BB962C8B-B14F-4D97-AF65-F5344CB8AC3E}">
        <p14:creationId xmlns:p14="http://schemas.microsoft.com/office/powerpoint/2010/main" val="41040186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Company Responses to Proposals</a:t>
            </a:r>
            <a:endParaRPr lang="en-US" altLang="en-US" dirty="0"/>
          </a:p>
        </p:txBody>
      </p:sp>
      <p:sp>
        <p:nvSpPr>
          <p:cNvPr id="15" name="Content Placeholder 14"/>
          <p:cNvSpPr>
            <a:spLocks noGrp="1"/>
          </p:cNvSpPr>
          <p:nvPr>
            <p:ph idx="1"/>
          </p:nvPr>
        </p:nvSpPr>
        <p:spPr/>
        <p:txBody>
          <a:bodyPr/>
          <a:lstStyle/>
          <a:p>
            <a:pPr lvl="1"/>
            <a:r>
              <a:rPr lang="en-US" sz="1600" b="1" dirty="0" smtClean="0"/>
              <a:t>Avenues Pursued By Companies that Received the Proposal. </a:t>
            </a:r>
            <a:r>
              <a:rPr lang="en-US" sz="1600" dirty="0" smtClean="0"/>
              <a:t>Following the </a:t>
            </a:r>
            <a:r>
              <a:rPr lang="en-US" sz="1600" dirty="0" err="1" smtClean="0"/>
              <a:t>SEC’s</a:t>
            </a:r>
            <a:r>
              <a:rPr lang="en-US" sz="1600" dirty="0" smtClean="0"/>
              <a:t> announcements and the proxy advisory firms’ publication of their new policies, Russell 3000 companies have chosen the following options:</a:t>
            </a:r>
            <a:endParaRPr lang="en-US" sz="1600" dirty="0"/>
          </a:p>
        </p:txBody>
      </p:sp>
      <p:graphicFrame>
        <p:nvGraphicFramePr>
          <p:cNvPr id="10" name="Content Placeholder 5"/>
          <p:cNvGraphicFramePr>
            <a:graphicFrameLocks/>
          </p:cNvGraphicFramePr>
          <p:nvPr>
            <p:extLst>
              <p:ext uri="{D42A27DB-BD31-4B8C-83A1-F6EECF244321}">
                <p14:modId xmlns:p14="http://schemas.microsoft.com/office/powerpoint/2010/main" val="1471063915"/>
              </p:ext>
            </p:extLst>
          </p:nvPr>
        </p:nvGraphicFramePr>
        <p:xfrm>
          <a:off x="723331" y="2283309"/>
          <a:ext cx="8200132" cy="376338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smtClean="0"/>
              <a:t>*    This </a:t>
            </a:r>
            <a:r>
              <a:rPr lang="en-US" sz="900" dirty="0"/>
              <a:t>number includes at least two companies that did not receive a shareholder proposal. Does not include companies that adopted proxy access pursuant to a shareholder proposal that passed.</a:t>
            </a:r>
          </a:p>
          <a:p>
            <a:pPr marL="0" indent="0">
              <a:buNone/>
            </a:pPr>
            <a:r>
              <a:rPr lang="en-US" sz="900" dirty="0" smtClean="0"/>
              <a:t>** Based </a:t>
            </a:r>
            <a:r>
              <a:rPr lang="en-US" sz="900" dirty="0"/>
              <a:t>on publicly available information, at least 6 companies negotiated a compromise with the proponent. However, there may be additional companies that have reached an agreement with the proponent – namely, certain of the 27 companies that have voluntarily adopted proxy access.</a:t>
            </a:r>
          </a:p>
        </p:txBody>
      </p:sp>
      <p:sp>
        <p:nvSpPr>
          <p:cNvPr id="3" name="Slide Number Placeholder 2"/>
          <p:cNvSpPr>
            <a:spLocks noGrp="1"/>
          </p:cNvSpPr>
          <p:nvPr>
            <p:ph type="sldNum" sz="quarter" idx="10"/>
          </p:nvPr>
        </p:nvSpPr>
        <p:spPr/>
        <p:txBody>
          <a:bodyPr/>
          <a:lstStyle/>
          <a:p>
            <a:fld id="{9B0005A4-9A48-4F82-82D8-7D3EECF7B059}" type="slidenum">
              <a:rPr lang="en-US" smtClean="0"/>
              <a:pPr/>
              <a:t>21</a:t>
            </a:fld>
            <a:endParaRPr lang="en-US" dirty="0"/>
          </a:p>
        </p:txBody>
      </p:sp>
    </p:spTree>
    <p:extLst>
      <p:ext uri="{BB962C8B-B14F-4D97-AF65-F5344CB8AC3E}">
        <p14:creationId xmlns:p14="http://schemas.microsoft.com/office/powerpoint/2010/main" val="12779470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Company Responses to Proposals</a:t>
            </a:r>
            <a:endParaRPr lang="en-US" altLang="en-US" dirty="0"/>
          </a:p>
        </p:txBody>
      </p:sp>
      <p:sp>
        <p:nvSpPr>
          <p:cNvPr id="3" name="Content Placeholder 2"/>
          <p:cNvSpPr>
            <a:spLocks noGrp="1"/>
          </p:cNvSpPr>
          <p:nvPr>
            <p:ph idx="1"/>
          </p:nvPr>
        </p:nvSpPr>
        <p:spPr/>
        <p:txBody>
          <a:bodyPr/>
          <a:lstStyle/>
          <a:p>
            <a:pPr lvl="1"/>
            <a:r>
              <a:rPr lang="en-US" sz="1400" b="1" dirty="0" smtClean="0"/>
              <a:t>Adoption of Proxy Access. </a:t>
            </a:r>
            <a:r>
              <a:rPr lang="en-US" sz="1400" dirty="0" smtClean="0"/>
              <a:t>Adoption virtually always followed the receipt of a shareholder proposal (exceptions: Prudential and Philip Morris) and often following negotiations with the proponent. Companies that have adopted proxy access did so with the following thresholds (though there are some nuanced variations even among companies that generally adopted the same thresholds):</a:t>
            </a:r>
          </a:p>
        </p:txBody>
      </p:sp>
      <p:graphicFrame>
        <p:nvGraphicFramePr>
          <p:cNvPr id="10" name="Table 9"/>
          <p:cNvGraphicFramePr>
            <a:graphicFrameLocks noGrp="1"/>
          </p:cNvGraphicFramePr>
          <p:nvPr>
            <p:extLst>
              <p:ext uri="{D42A27DB-BD31-4B8C-83A1-F6EECF244321}">
                <p14:modId xmlns:p14="http://schemas.microsoft.com/office/powerpoint/2010/main" val="2440319817"/>
              </p:ext>
            </p:extLst>
          </p:nvPr>
        </p:nvGraphicFramePr>
        <p:xfrm>
          <a:off x="356616" y="2316480"/>
          <a:ext cx="8412480" cy="3678690"/>
        </p:xfrm>
        <a:graphic>
          <a:graphicData uri="http://schemas.openxmlformats.org/drawingml/2006/table">
            <a:tbl>
              <a:tblPr firstRow="1" bandRow="1">
                <a:tableStyleId>{5C22544A-7EE6-4342-B048-85BDC9FD1C3A}</a:tableStyleId>
              </a:tblPr>
              <a:tblGrid>
                <a:gridCol w="4754880"/>
                <a:gridCol w="3657600"/>
              </a:tblGrid>
              <a:tr h="249690">
                <a:tc>
                  <a:txBody>
                    <a:bodyPr/>
                    <a:lstStyle/>
                    <a:p>
                      <a:pPr algn="l">
                        <a:lnSpc>
                          <a:spcPct val="120000"/>
                        </a:lnSpc>
                      </a:pPr>
                      <a:r>
                        <a:rPr lang="en-US" sz="1100" dirty="0" smtClean="0"/>
                        <a:t>Companies</a:t>
                      </a:r>
                      <a:endParaRPr lang="en-US" sz="1100" dirty="0"/>
                    </a:p>
                  </a:txBody>
                  <a:tcPr marT="18288" marB="18288"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2"/>
                    </a:solidFill>
                  </a:tcPr>
                </a:tc>
                <a:tc>
                  <a:txBody>
                    <a:bodyPr/>
                    <a:lstStyle/>
                    <a:p>
                      <a:pPr algn="l">
                        <a:lnSpc>
                          <a:spcPct val="120000"/>
                        </a:lnSpc>
                      </a:pPr>
                      <a:r>
                        <a:rPr lang="en-US" sz="1100" dirty="0" smtClean="0"/>
                        <a:t>Thresholds Adopted</a:t>
                      </a:r>
                      <a:endParaRPr lang="en-US" sz="1100" dirty="0"/>
                    </a:p>
                  </a:txBody>
                  <a:tcPr marT="18288" marB="18288"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2"/>
                    </a:solidFill>
                  </a:tcPr>
                </a:tc>
              </a:tr>
              <a:tr h="1097280">
                <a:tc>
                  <a:txBody>
                    <a:bodyPr/>
                    <a:lstStyle/>
                    <a:p>
                      <a:pPr>
                        <a:lnSpc>
                          <a:spcPct val="120000"/>
                        </a:lnSpc>
                      </a:pPr>
                      <a:r>
                        <a:rPr lang="en-US" sz="1100" b="1" dirty="0" smtClean="0"/>
                        <a:t>15 Companies:</a:t>
                      </a:r>
                      <a:r>
                        <a:rPr lang="en-US" sz="1100" b="0" baseline="0" dirty="0" smtClean="0"/>
                        <a:t> General Electric, Yum! Brands, Prudential Financial, Bank of America, Rite Aid, United Therapeutics, McKesson, H&amp;R Block, Whole Foods, Microsoft, Progressive, Clorox, Coca-Cola, United Technologies, FirstMerit</a:t>
                      </a:r>
                      <a:endParaRPr lang="en-US" sz="1100" dirty="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nSpc>
                          <a:spcPct val="120000"/>
                        </a:lnSpc>
                      </a:pPr>
                      <a:r>
                        <a:rPr lang="en-US" sz="1100" dirty="0" smtClean="0"/>
                        <a:t>3% / 3 years / cap of 20% of board / group limit of 20</a:t>
                      </a:r>
                      <a:endParaRPr lang="en-US" sz="1100" dirty="0"/>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r h="45720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100" b="1" dirty="0" smtClean="0"/>
                        <a:t>3 Companies:</a:t>
                      </a:r>
                      <a:r>
                        <a:rPr lang="en-US" sz="1100" b="0" baseline="0" dirty="0" smtClean="0"/>
                        <a:t> CF Industries, </a:t>
                      </a:r>
                      <a:r>
                        <a:rPr lang="en-US" sz="1100" b="0" dirty="0" smtClean="0"/>
                        <a:t>Arch Coal, </a:t>
                      </a:r>
                      <a:r>
                        <a:rPr lang="en-US" sz="1100" b="0" baseline="0" dirty="0" smtClean="0"/>
                        <a:t>Priceline Group</a:t>
                      </a:r>
                      <a:endParaRPr lang="en-US" sz="1100" dirty="0" smtClean="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a:lnSpc>
                          <a:spcPct val="120000"/>
                        </a:lnSpc>
                      </a:pPr>
                      <a:r>
                        <a:rPr lang="en-US" sz="1100" dirty="0" smtClean="0"/>
                        <a:t>5% / 3 years / cap</a:t>
                      </a:r>
                      <a:r>
                        <a:rPr lang="en-US" sz="1100" baseline="0" dirty="0" smtClean="0"/>
                        <a:t> of 20% of board / group limit of 20</a:t>
                      </a:r>
                      <a:endParaRPr lang="en-US" sz="1100" dirty="0"/>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r>
              <a:tr h="457200">
                <a:tc>
                  <a:txBody>
                    <a:bodyPr/>
                    <a:lstStyle/>
                    <a:p>
                      <a:pPr>
                        <a:lnSpc>
                          <a:spcPct val="120000"/>
                        </a:lnSpc>
                      </a:pPr>
                      <a:r>
                        <a:rPr lang="en-US" sz="1100" b="1" baseline="0" dirty="0" smtClean="0"/>
                        <a:t>3 Companies:</a:t>
                      </a:r>
                      <a:r>
                        <a:rPr lang="en-US" sz="1100" baseline="0" dirty="0" smtClean="0"/>
                        <a:t> HCP, Cabot Oil &amp; Gas, New York Community Bancorp</a:t>
                      </a:r>
                      <a:endParaRPr lang="en-US" sz="1100" dirty="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nSpc>
                          <a:spcPct val="120000"/>
                        </a:lnSpc>
                      </a:pPr>
                      <a:r>
                        <a:rPr lang="en-US" sz="1100" dirty="0" smtClean="0"/>
                        <a:t>5% / 3 years / cap of 20% of board / group limit of 10</a:t>
                      </a:r>
                      <a:endParaRPr lang="en-US" sz="1100" dirty="0"/>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r h="457200">
                <a:tc>
                  <a:txBody>
                    <a:bodyPr/>
                    <a:lstStyle/>
                    <a:p>
                      <a:pPr>
                        <a:lnSpc>
                          <a:spcPct val="120000"/>
                        </a:lnSpc>
                      </a:pPr>
                      <a:r>
                        <a:rPr lang="en-US" sz="1100" b="1" dirty="0" smtClean="0"/>
                        <a:t>2 Companies:</a:t>
                      </a:r>
                      <a:r>
                        <a:rPr lang="en-US" sz="1100" b="0" dirty="0" smtClean="0"/>
                        <a:t> Biogen, Broadridge Financial Solutions</a:t>
                      </a:r>
                      <a:endParaRPr lang="en-US" sz="1100" b="0" dirty="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a:lnSpc>
                          <a:spcPct val="120000"/>
                        </a:lnSpc>
                      </a:pPr>
                      <a:r>
                        <a:rPr lang="en-US" sz="1100" dirty="0" smtClean="0"/>
                        <a:t>3% / 3 years / cap of 25% of board / group limit of 20</a:t>
                      </a:r>
                      <a:endParaRPr lang="en-US" sz="1100" dirty="0"/>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r>
              <a:tr h="32004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100" b="1" dirty="0" smtClean="0"/>
                        <a:t>2 Companies:</a:t>
                      </a:r>
                      <a:r>
                        <a:rPr lang="en-US" sz="1100" b="0" baseline="0" dirty="0" smtClean="0"/>
                        <a:t> Vereit, Big Lots</a:t>
                      </a:r>
                      <a:endParaRPr lang="en-US" sz="1100" b="1" dirty="0" smtClean="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100" dirty="0" smtClean="0"/>
                        <a:t>3% / 3 years / cap of 25% of board</a:t>
                      </a:r>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r h="320040">
                <a:tc>
                  <a:txBody>
                    <a:bodyPr/>
                    <a:lstStyle/>
                    <a:p>
                      <a:pPr>
                        <a:lnSpc>
                          <a:spcPct val="120000"/>
                        </a:lnSpc>
                      </a:pPr>
                      <a:r>
                        <a:rPr lang="en-US" sz="1100" b="1" dirty="0" smtClean="0"/>
                        <a:t>1 Company:</a:t>
                      </a:r>
                      <a:r>
                        <a:rPr lang="en-US" sz="1100" b="0" baseline="0" dirty="0" smtClean="0"/>
                        <a:t> Boston Properties</a:t>
                      </a:r>
                      <a:endParaRPr lang="en-US" sz="1100" dirty="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a:lnSpc>
                          <a:spcPct val="120000"/>
                        </a:lnSpc>
                      </a:pPr>
                      <a:r>
                        <a:rPr lang="en-US" sz="1100" dirty="0" smtClean="0"/>
                        <a:t>3% / 3 years</a:t>
                      </a:r>
                      <a:r>
                        <a:rPr lang="en-US" sz="1100" baseline="0" dirty="0" smtClean="0"/>
                        <a:t> / cap of 25% of board / group limit of 5</a:t>
                      </a:r>
                      <a:endParaRPr lang="en-US" sz="1100" dirty="0"/>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r>
              <a:tr h="320040">
                <a:tc>
                  <a:txBody>
                    <a:bodyPr/>
                    <a:lstStyle/>
                    <a:p>
                      <a:pPr>
                        <a:lnSpc>
                          <a:spcPct val="120000"/>
                        </a:lnSpc>
                      </a:pPr>
                      <a:r>
                        <a:rPr lang="en-US" sz="1100" b="1" dirty="0" smtClean="0"/>
                        <a:t>1 Company:</a:t>
                      </a:r>
                      <a:r>
                        <a:rPr lang="en-US" sz="1100" b="0" baseline="0" dirty="0" smtClean="0"/>
                        <a:t> Philip Morris</a:t>
                      </a:r>
                      <a:endParaRPr lang="en-US" sz="1100" b="1" dirty="0"/>
                    </a:p>
                  </a:txBody>
                  <a:tcPr marT="18288" marB="18288"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4"/>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100" dirty="0" smtClean="0"/>
                        <a:t>3% / 3 years / cap of 20% of board / group limit of 15</a:t>
                      </a:r>
                    </a:p>
                  </a:txBody>
                  <a:tcPr marT="18288" marB="18288"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accent4"/>
                    </a:solidFill>
                  </a:tcPr>
                </a:tc>
              </a:tr>
            </a:tbl>
          </a:graphicData>
        </a:graphic>
      </p:graphicFrame>
      <p:sp>
        <p:nvSpPr>
          <p:cNvPr id="23"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 Does not include companies that adopted proxy access following a vote on a shareholder proposal.</a:t>
            </a:r>
          </a:p>
        </p:txBody>
      </p:sp>
      <p:sp>
        <p:nvSpPr>
          <p:cNvPr id="2" name="Slide Number Placeholder 1"/>
          <p:cNvSpPr>
            <a:spLocks noGrp="1"/>
          </p:cNvSpPr>
          <p:nvPr>
            <p:ph type="sldNum" sz="quarter" idx="10"/>
          </p:nvPr>
        </p:nvSpPr>
        <p:spPr/>
        <p:txBody>
          <a:bodyPr/>
          <a:lstStyle/>
          <a:p>
            <a:fld id="{9B0005A4-9A48-4F82-82D8-7D3EECF7B059}" type="slidenum">
              <a:rPr lang="en-US" smtClean="0"/>
              <a:pPr/>
              <a:t>22</a:t>
            </a:fld>
            <a:endParaRPr lang="en-US" dirty="0"/>
          </a:p>
        </p:txBody>
      </p:sp>
    </p:spTree>
    <p:extLst>
      <p:ext uri="{BB962C8B-B14F-4D97-AF65-F5344CB8AC3E}">
        <p14:creationId xmlns:p14="http://schemas.microsoft.com/office/powerpoint/2010/main" val="37469364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2015 Vote Results</a:t>
            </a:r>
            <a:endParaRPr lang="en-US" altLang="en-US" dirty="0"/>
          </a:p>
        </p:txBody>
      </p:sp>
      <p:sp>
        <p:nvSpPr>
          <p:cNvPr id="3" name="Content Placeholder 2"/>
          <p:cNvSpPr>
            <a:spLocks noGrp="1"/>
          </p:cNvSpPr>
          <p:nvPr>
            <p:ph idx="1"/>
          </p:nvPr>
        </p:nvSpPr>
        <p:spPr/>
        <p:txBody>
          <a:bodyPr/>
          <a:lstStyle/>
          <a:p>
            <a:pPr lvl="1"/>
            <a:r>
              <a:rPr lang="en-US" sz="1600" b="1" dirty="0" smtClean="0"/>
              <a:t>Proxy Access Vote Results. </a:t>
            </a:r>
            <a:r>
              <a:rPr lang="en-US" sz="1600" dirty="0" smtClean="0"/>
              <a:t>Thus far this proxy season, 85 proxy access shareholder proposals have gone to a vote thus far among Russell 3000 companies, with mixed results. Fifty-one shareholder proposals (or 60%) have passed, while 34 shareholder proposals (or 40%) have failed. (Three proposals remain pending).</a:t>
            </a:r>
          </a:p>
        </p:txBody>
      </p:sp>
      <p:graphicFrame>
        <p:nvGraphicFramePr>
          <p:cNvPr id="2" name="Chart 1"/>
          <p:cNvGraphicFramePr/>
          <p:nvPr>
            <p:extLst>
              <p:ext uri="{D42A27DB-BD31-4B8C-83A1-F6EECF244321}">
                <p14:modId xmlns:p14="http://schemas.microsoft.com/office/powerpoint/2010/main" val="3910075399"/>
              </p:ext>
            </p:extLst>
          </p:nvPr>
        </p:nvGraphicFramePr>
        <p:xfrm>
          <a:off x="1380565" y="2754811"/>
          <a:ext cx="6382870" cy="327882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9B0005A4-9A48-4F82-82D8-7D3EECF7B059}" type="slidenum">
              <a:rPr lang="en-US" smtClean="0"/>
              <a:pPr/>
              <a:t>23</a:t>
            </a:fld>
            <a:endParaRPr lang="en-US" dirty="0"/>
          </a:p>
        </p:txBody>
      </p:sp>
    </p:spTree>
    <p:extLst>
      <p:ext uri="{BB962C8B-B14F-4D97-AF65-F5344CB8AC3E}">
        <p14:creationId xmlns:p14="http://schemas.microsoft.com/office/powerpoint/2010/main" val="16827692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2015 Vote Results in Perspective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67931874"/>
              </p:ext>
            </p:extLst>
          </p:nvPr>
        </p:nvGraphicFramePr>
        <p:xfrm>
          <a:off x="354013" y="1279525"/>
          <a:ext cx="4046537" cy="435129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p:cNvSpPr>
            <a:spLocks noGrp="1"/>
          </p:cNvSpPr>
          <p:nvPr>
            <p:ph idx="16"/>
          </p:nvPr>
        </p:nvSpPr>
        <p:spPr>
          <a:ln>
            <a:noFill/>
          </a:ln>
        </p:spPr>
        <p:txBody>
          <a:bodyPr/>
          <a:lstStyle/>
          <a:p>
            <a:pPr marL="188734" lvl="1" indent="-188734">
              <a:spcBef>
                <a:spcPts val="1077"/>
              </a:spcBef>
              <a:spcAft>
                <a:spcPts val="0"/>
              </a:spcAft>
              <a:defRPr/>
            </a:pPr>
            <a:r>
              <a:rPr lang="en-US" altLang="en-US" sz="1500" b="1" dirty="0" smtClean="0"/>
              <a:t>Increasing Support in 2015. </a:t>
            </a:r>
            <a:r>
              <a:rPr lang="en-US" altLang="en-US" sz="1500" dirty="0" smtClean="0"/>
              <a:t>Proxy access shareholder proposals among Russell 3000 companies received an </a:t>
            </a:r>
            <a:r>
              <a:rPr lang="en-US" altLang="en-US" sz="1500" b="1" dirty="0" smtClean="0"/>
              <a:t>average of 54.8%</a:t>
            </a:r>
            <a:r>
              <a:rPr lang="en-US" altLang="en-US" sz="1500" dirty="0" smtClean="0"/>
              <a:t> support thus far in 2015, compared to 30.9% average support in 2014 and 53.4% average support for proposals with 3% / 3 year thresholds in 2014. </a:t>
            </a:r>
          </a:p>
          <a:p>
            <a:pPr marL="188734" lvl="1" indent="-188734">
              <a:spcBef>
                <a:spcPts val="1077"/>
              </a:spcBef>
              <a:spcAft>
                <a:spcPts val="0"/>
              </a:spcAft>
              <a:defRPr/>
            </a:pPr>
            <a:r>
              <a:rPr lang="en-US" sz="1500" b="1" dirty="0" smtClean="0"/>
              <a:t>Dueling Proposals. </a:t>
            </a:r>
            <a:r>
              <a:rPr lang="en-US" sz="1500" dirty="0" smtClean="0"/>
              <a:t>In cases where there was a conflicting management proposal, the shareholder proposal received an </a:t>
            </a:r>
            <a:r>
              <a:rPr lang="en-US" sz="1500" b="1" dirty="0" smtClean="0"/>
              <a:t>average of 55.1%</a:t>
            </a:r>
            <a:r>
              <a:rPr lang="en-US" sz="1500" b="1" dirty="0" smtClean="0">
                <a:solidFill>
                  <a:srgbClr val="FF0000"/>
                </a:solidFill>
              </a:rPr>
              <a:t> </a:t>
            </a:r>
            <a:r>
              <a:rPr lang="en-US" sz="1500" dirty="0" smtClean="0"/>
              <a:t>of the vote.</a:t>
            </a:r>
          </a:p>
          <a:p>
            <a:pPr marL="188734" lvl="1" indent="-188734">
              <a:spcBef>
                <a:spcPts val="1077"/>
              </a:spcBef>
              <a:spcAft>
                <a:spcPts val="0"/>
              </a:spcAft>
              <a:defRPr/>
            </a:pPr>
            <a:r>
              <a:rPr lang="en-US" sz="1500" b="1" dirty="0" smtClean="0"/>
              <a:t>Opposition to Shareholder Proposals. </a:t>
            </a:r>
            <a:r>
              <a:rPr lang="en-US" sz="1500" dirty="0" smtClean="0"/>
              <a:t>In cases where the company simply opposed the shareholder proposal, the shareholder proposal received an </a:t>
            </a:r>
            <a:r>
              <a:rPr lang="en-US" sz="1500" b="1" dirty="0" smtClean="0"/>
              <a:t>average of 54.3% </a:t>
            </a:r>
            <a:r>
              <a:rPr lang="en-US" sz="1500" dirty="0" smtClean="0"/>
              <a:t>of the vote.</a:t>
            </a:r>
            <a:endParaRPr lang="en-US" sz="1500" dirty="0"/>
          </a:p>
        </p:txBody>
      </p:sp>
      <p:sp>
        <p:nvSpPr>
          <p:cNvPr id="9" name="TextBox 1"/>
          <p:cNvSpPr txBox="1">
            <a:spLocks noChangeArrowheads="1"/>
          </p:cNvSpPr>
          <p:nvPr/>
        </p:nvSpPr>
        <p:spPr bwMode="auto">
          <a:xfrm rot="16200000">
            <a:off x="-1221102" y="3525354"/>
            <a:ext cx="3227294" cy="21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lgn="l" eaLnBrk="0" hangingPunct="0">
              <a:lnSpc>
                <a:spcPct val="110000"/>
              </a:lnSpc>
              <a:spcBef>
                <a:spcPct val="70000"/>
              </a:spcBef>
              <a:buClr>
                <a:srgbClr val="C0C0C0"/>
              </a:buClr>
              <a:buSzPct val="92000"/>
              <a:buFont typeface="Wingdings" pitchFamily="2" charset="2"/>
              <a:defRPr sz="1400">
                <a:solidFill>
                  <a:schemeClr val="tx1"/>
                </a:solidFill>
                <a:latin typeface="Arial" charset="0"/>
              </a:defRPr>
            </a:lvl1pPr>
            <a:lvl2pPr marL="742950" indent="-285750" algn="l" eaLnBrk="0" hangingPunct="0">
              <a:lnSpc>
                <a:spcPct val="110000"/>
              </a:lnSpc>
              <a:spcBef>
                <a:spcPts val="600"/>
              </a:spcBef>
              <a:buClr>
                <a:srgbClr val="2A62A8"/>
              </a:buClr>
              <a:buFont typeface="Wingdings" pitchFamily="2" charset="2"/>
              <a:buChar char="n"/>
              <a:defRPr sz="1600">
                <a:solidFill>
                  <a:schemeClr val="tx1"/>
                </a:solidFill>
                <a:latin typeface="Arial" charset="0"/>
              </a:defRPr>
            </a:lvl2pPr>
            <a:lvl3pPr marL="1143000" indent="-228600" algn="l" eaLnBrk="0" hangingPunct="0">
              <a:lnSpc>
                <a:spcPct val="110000"/>
              </a:lnSpc>
              <a:spcBef>
                <a:spcPct val="20000"/>
              </a:spcBef>
              <a:buClr>
                <a:srgbClr val="2A62A8"/>
              </a:buClr>
              <a:buSzPct val="92000"/>
              <a:buFont typeface="Wingdings" pitchFamily="2" charset="2"/>
              <a:buChar char="Ø"/>
              <a:defRPr sz="1400">
                <a:solidFill>
                  <a:schemeClr val="tx1"/>
                </a:solidFill>
                <a:latin typeface="Arial" charset="0"/>
              </a:defRPr>
            </a:lvl3pPr>
            <a:lvl4pPr marL="1600200" indent="-228600" algn="l" eaLnBrk="0" hangingPunct="0">
              <a:lnSpc>
                <a:spcPct val="110000"/>
              </a:lnSpc>
              <a:buClr>
                <a:srgbClr val="2A62A8"/>
              </a:buClr>
              <a:buChar char="•"/>
              <a:defRPr sz="1300">
                <a:solidFill>
                  <a:schemeClr val="tx1"/>
                </a:solidFill>
                <a:latin typeface="Arial" charset="0"/>
              </a:defRPr>
            </a:lvl4pPr>
            <a:lvl5pPr marL="2057400" indent="-228600" algn="l" eaLnBrk="0" hangingPunct="0">
              <a:lnSpc>
                <a:spcPct val="110000"/>
              </a:lnSpc>
              <a:buClr>
                <a:srgbClr val="2A62A8"/>
              </a:buClr>
              <a:buFont typeface="Arial" charset="0"/>
              <a:buChar char="—"/>
              <a:defRPr sz="1200">
                <a:solidFill>
                  <a:schemeClr val="tx1"/>
                </a:solidFill>
                <a:latin typeface="Arial" charset="0"/>
              </a:defRPr>
            </a:lvl5pPr>
            <a:lvl6pPr marL="25146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6pPr>
            <a:lvl7pPr marL="29718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7pPr>
            <a:lvl8pPr marL="34290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8pPr>
            <a:lvl9pPr marL="38862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9pPr>
          </a:lstStyle>
          <a:p>
            <a:pPr algn="ctr" eaLnBrk="1" hangingPunct="1">
              <a:lnSpc>
                <a:spcPct val="100000"/>
              </a:lnSpc>
              <a:spcBef>
                <a:spcPct val="0"/>
              </a:spcBef>
              <a:buClrTx/>
              <a:buSzTx/>
              <a:buFontTx/>
              <a:buNone/>
            </a:pPr>
            <a:r>
              <a:rPr lang="en-US" altLang="en-US" sz="800" b="1" dirty="0">
                <a:latin typeface="+mj-lt"/>
              </a:rPr>
              <a:t>Number of Proposals</a:t>
            </a:r>
          </a:p>
        </p:txBody>
      </p:sp>
      <p:sp>
        <p:nvSpPr>
          <p:cNvPr id="10" name="TextBox 9"/>
          <p:cNvSpPr txBox="1">
            <a:spLocks noChangeArrowheads="1"/>
          </p:cNvSpPr>
          <p:nvPr/>
        </p:nvSpPr>
        <p:spPr bwMode="auto">
          <a:xfrm rot="16200000">
            <a:off x="2797150" y="3526076"/>
            <a:ext cx="3227294" cy="20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lgn="l" eaLnBrk="0" hangingPunct="0">
              <a:lnSpc>
                <a:spcPct val="110000"/>
              </a:lnSpc>
              <a:spcBef>
                <a:spcPct val="70000"/>
              </a:spcBef>
              <a:buClr>
                <a:srgbClr val="C0C0C0"/>
              </a:buClr>
              <a:buSzPct val="92000"/>
              <a:buFont typeface="Wingdings" pitchFamily="2" charset="2"/>
              <a:defRPr sz="1400">
                <a:solidFill>
                  <a:schemeClr val="tx1"/>
                </a:solidFill>
                <a:latin typeface="Arial" charset="0"/>
              </a:defRPr>
            </a:lvl1pPr>
            <a:lvl2pPr marL="742950" indent="-285750" algn="l" eaLnBrk="0" hangingPunct="0">
              <a:lnSpc>
                <a:spcPct val="110000"/>
              </a:lnSpc>
              <a:spcBef>
                <a:spcPts val="600"/>
              </a:spcBef>
              <a:buClr>
                <a:srgbClr val="2A62A8"/>
              </a:buClr>
              <a:buFont typeface="Wingdings" pitchFamily="2" charset="2"/>
              <a:buChar char="n"/>
              <a:defRPr sz="1600">
                <a:solidFill>
                  <a:schemeClr val="tx1"/>
                </a:solidFill>
                <a:latin typeface="Arial" charset="0"/>
              </a:defRPr>
            </a:lvl2pPr>
            <a:lvl3pPr marL="1143000" indent="-228600" algn="l" eaLnBrk="0" hangingPunct="0">
              <a:lnSpc>
                <a:spcPct val="110000"/>
              </a:lnSpc>
              <a:spcBef>
                <a:spcPct val="20000"/>
              </a:spcBef>
              <a:buClr>
                <a:srgbClr val="2A62A8"/>
              </a:buClr>
              <a:buSzPct val="92000"/>
              <a:buFont typeface="Wingdings" pitchFamily="2" charset="2"/>
              <a:buChar char="Ø"/>
              <a:defRPr sz="1400">
                <a:solidFill>
                  <a:schemeClr val="tx1"/>
                </a:solidFill>
                <a:latin typeface="Arial" charset="0"/>
              </a:defRPr>
            </a:lvl3pPr>
            <a:lvl4pPr marL="1600200" indent="-228600" algn="l" eaLnBrk="0" hangingPunct="0">
              <a:lnSpc>
                <a:spcPct val="110000"/>
              </a:lnSpc>
              <a:buClr>
                <a:srgbClr val="2A62A8"/>
              </a:buClr>
              <a:buChar char="•"/>
              <a:defRPr sz="1300">
                <a:solidFill>
                  <a:schemeClr val="tx1"/>
                </a:solidFill>
                <a:latin typeface="Arial" charset="0"/>
              </a:defRPr>
            </a:lvl4pPr>
            <a:lvl5pPr marL="2057400" indent="-228600" algn="l" eaLnBrk="0" hangingPunct="0">
              <a:lnSpc>
                <a:spcPct val="110000"/>
              </a:lnSpc>
              <a:buClr>
                <a:srgbClr val="2A62A8"/>
              </a:buClr>
              <a:buFont typeface="Arial" charset="0"/>
              <a:buChar char="—"/>
              <a:defRPr sz="1200">
                <a:solidFill>
                  <a:schemeClr val="tx1"/>
                </a:solidFill>
                <a:latin typeface="Arial" charset="0"/>
              </a:defRPr>
            </a:lvl5pPr>
            <a:lvl6pPr marL="25146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6pPr>
            <a:lvl7pPr marL="29718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7pPr>
            <a:lvl8pPr marL="34290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8pPr>
            <a:lvl9pPr marL="3886200" indent="-228600" eaLnBrk="0" fontAlgn="base" hangingPunct="0">
              <a:lnSpc>
                <a:spcPct val="110000"/>
              </a:lnSpc>
              <a:spcBef>
                <a:spcPct val="0"/>
              </a:spcBef>
              <a:spcAft>
                <a:spcPct val="0"/>
              </a:spcAft>
              <a:buClr>
                <a:srgbClr val="2A62A8"/>
              </a:buClr>
              <a:buFont typeface="Arial" charset="0"/>
              <a:buChar char="—"/>
              <a:defRPr sz="1200">
                <a:solidFill>
                  <a:schemeClr val="tx1"/>
                </a:solidFill>
                <a:latin typeface="Arial" charset="0"/>
              </a:defRPr>
            </a:lvl9pPr>
          </a:lstStyle>
          <a:p>
            <a:pPr algn="ctr" eaLnBrk="1" hangingPunct="1">
              <a:lnSpc>
                <a:spcPct val="100000"/>
              </a:lnSpc>
              <a:spcBef>
                <a:spcPct val="0"/>
              </a:spcBef>
              <a:buClrTx/>
              <a:buSzTx/>
              <a:buFontTx/>
              <a:buNone/>
            </a:pPr>
            <a:r>
              <a:rPr lang="en-US" altLang="en-US" sz="800" b="1" dirty="0">
                <a:latin typeface="+mj-lt"/>
              </a:rPr>
              <a:t>Level of Support (%)</a:t>
            </a:r>
          </a:p>
        </p:txBody>
      </p:sp>
      <p:sp>
        <p:nvSpPr>
          <p:cNvPr id="1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2012 Results include four 1%/</a:t>
            </a:r>
            <a:r>
              <a:rPr lang="en-US" sz="900" dirty="0" err="1"/>
              <a:t>1Y</a:t>
            </a:r>
            <a:r>
              <a:rPr lang="en-US" sz="900" dirty="0"/>
              <a:t>, five 1%/</a:t>
            </a:r>
            <a:r>
              <a:rPr lang="en-US" sz="900" dirty="0" err="1"/>
              <a:t>1Y</a:t>
            </a:r>
            <a:r>
              <a:rPr lang="en-US" sz="900" dirty="0"/>
              <a:t>, and one 2%/</a:t>
            </a:r>
            <a:r>
              <a:rPr lang="en-US" sz="900" dirty="0" err="1"/>
              <a:t>1Y</a:t>
            </a:r>
            <a:r>
              <a:rPr lang="en-US" sz="900" dirty="0"/>
              <a:t> proposals</a:t>
            </a:r>
          </a:p>
          <a:p>
            <a:pPr marL="0" indent="0">
              <a:buNone/>
            </a:pPr>
            <a:r>
              <a:rPr lang="en-US" sz="900" dirty="0"/>
              <a:t>2013 Results Include three 1%/</a:t>
            </a:r>
            <a:r>
              <a:rPr lang="en-US" sz="900" dirty="0" err="1"/>
              <a:t>1Y</a:t>
            </a:r>
            <a:r>
              <a:rPr lang="en-US" sz="900" dirty="0"/>
              <a:t>, and five 1%/</a:t>
            </a:r>
            <a:r>
              <a:rPr lang="en-US" sz="900" dirty="0" err="1"/>
              <a:t>2Y</a:t>
            </a:r>
            <a:r>
              <a:rPr lang="en-US" sz="900" dirty="0"/>
              <a:t> proposals</a:t>
            </a:r>
          </a:p>
          <a:p>
            <a:pPr marL="0" indent="0">
              <a:buNone/>
            </a:pPr>
            <a:r>
              <a:rPr lang="en-US" sz="900" dirty="0"/>
              <a:t>2014 Results include three 1-5%/</a:t>
            </a:r>
            <a:r>
              <a:rPr lang="en-US" sz="900" dirty="0" err="1"/>
              <a:t>2Y</a:t>
            </a:r>
            <a:r>
              <a:rPr lang="en-US" sz="900" dirty="0"/>
              <a:t>, and one 1%/</a:t>
            </a:r>
            <a:r>
              <a:rPr lang="en-US" sz="900" dirty="0" err="1"/>
              <a:t>2Y</a:t>
            </a:r>
            <a:r>
              <a:rPr lang="en-US" sz="900" dirty="0"/>
              <a:t> proposals</a:t>
            </a:r>
          </a:p>
        </p:txBody>
      </p:sp>
      <p:sp>
        <p:nvSpPr>
          <p:cNvPr id="2" name="Slide Number Placeholder 1"/>
          <p:cNvSpPr>
            <a:spLocks noGrp="1"/>
          </p:cNvSpPr>
          <p:nvPr>
            <p:ph type="sldNum" sz="quarter" idx="10"/>
          </p:nvPr>
        </p:nvSpPr>
        <p:spPr/>
        <p:txBody>
          <a:bodyPr/>
          <a:lstStyle/>
          <a:p>
            <a:fld id="{9B0005A4-9A48-4F82-82D8-7D3EECF7B059}" type="slidenum">
              <a:rPr lang="en-US" smtClean="0"/>
              <a:pPr/>
              <a:t>24</a:t>
            </a:fld>
            <a:endParaRPr lang="en-US" dirty="0"/>
          </a:p>
        </p:txBody>
      </p:sp>
    </p:spTree>
    <p:extLst>
      <p:ext uri="{BB962C8B-B14F-4D97-AF65-F5344CB8AC3E}">
        <p14:creationId xmlns:p14="http://schemas.microsoft.com/office/powerpoint/2010/main" val="17077011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2015 Vote Results</a:t>
            </a:r>
            <a:endParaRPr lang="en-US" altLang="en-US" dirty="0"/>
          </a:p>
        </p:txBody>
      </p:sp>
      <p:sp>
        <p:nvSpPr>
          <p:cNvPr id="3" name="Content Placeholder 2"/>
          <p:cNvSpPr>
            <a:spLocks noGrp="1"/>
          </p:cNvSpPr>
          <p:nvPr>
            <p:ph idx="1"/>
          </p:nvPr>
        </p:nvSpPr>
        <p:spPr/>
        <p:txBody>
          <a:bodyPr/>
          <a:lstStyle/>
          <a:p>
            <a:pPr lvl="1"/>
            <a:r>
              <a:rPr lang="en-US" b="1" smtClean="0"/>
              <a:t>Dueling Proposals. </a:t>
            </a:r>
            <a:r>
              <a:rPr lang="en-US" smtClean="0"/>
              <a:t>Of the shareholder proposals that went to a vote, seven were part of a pair of dueling proposals.</a:t>
            </a:r>
            <a:endParaRPr lang="en-US" dirty="0" smtClean="0"/>
          </a:p>
        </p:txBody>
      </p:sp>
      <p:graphicFrame>
        <p:nvGraphicFramePr>
          <p:cNvPr id="2" name="Chart 1"/>
          <p:cNvGraphicFramePr/>
          <p:nvPr>
            <p:extLst>
              <p:ext uri="{D42A27DB-BD31-4B8C-83A1-F6EECF244321}">
                <p14:modId xmlns:p14="http://schemas.microsoft.com/office/powerpoint/2010/main" val="1170606942"/>
              </p:ext>
            </p:extLst>
          </p:nvPr>
        </p:nvGraphicFramePr>
        <p:xfrm>
          <a:off x="356616" y="2022948"/>
          <a:ext cx="8452577" cy="417142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 Placeholder 12"/>
          <p:cNvSpPr txBox="1">
            <a:spLocks/>
          </p:cNvSpPr>
          <p:nvPr/>
        </p:nvSpPr>
        <p:spPr>
          <a:xfrm>
            <a:off x="354013" y="58581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 These companies’ management-sponsored proposals are binding; the others are advisory.</a:t>
            </a:r>
          </a:p>
        </p:txBody>
      </p:sp>
      <p:sp>
        <p:nvSpPr>
          <p:cNvPr id="4" name="Slide Number Placeholder 3"/>
          <p:cNvSpPr>
            <a:spLocks noGrp="1"/>
          </p:cNvSpPr>
          <p:nvPr>
            <p:ph type="sldNum" sz="quarter" idx="10"/>
          </p:nvPr>
        </p:nvSpPr>
        <p:spPr/>
        <p:txBody>
          <a:bodyPr/>
          <a:lstStyle/>
          <a:p>
            <a:fld id="{9B0005A4-9A48-4F82-82D8-7D3EECF7B059}" type="slidenum">
              <a:rPr lang="en-US" smtClean="0"/>
              <a:pPr/>
              <a:t>25</a:t>
            </a:fld>
            <a:endParaRPr lang="en-US" dirty="0"/>
          </a:p>
        </p:txBody>
      </p:sp>
    </p:spTree>
    <p:extLst>
      <p:ext uri="{BB962C8B-B14F-4D97-AF65-F5344CB8AC3E}">
        <p14:creationId xmlns:p14="http://schemas.microsoft.com/office/powerpoint/2010/main" val="4888856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2015 Vote Results</a:t>
            </a:r>
            <a:endParaRPr lang="en-US" altLang="en-US" dirty="0"/>
          </a:p>
        </p:txBody>
      </p:sp>
      <p:sp>
        <p:nvSpPr>
          <p:cNvPr id="3" name="Content Placeholder 2"/>
          <p:cNvSpPr>
            <a:spLocks noGrp="1"/>
          </p:cNvSpPr>
          <p:nvPr>
            <p:ph idx="1"/>
          </p:nvPr>
        </p:nvSpPr>
        <p:spPr/>
        <p:txBody>
          <a:bodyPr/>
          <a:lstStyle/>
          <a:p>
            <a:pPr lvl="1"/>
            <a:r>
              <a:rPr lang="en-US" sz="1600" b="1" dirty="0" smtClean="0"/>
              <a:t>Companies that Adopted Proxy Access Bylaws. </a:t>
            </a:r>
            <a:r>
              <a:rPr lang="en-US" sz="1600" dirty="0" smtClean="0"/>
              <a:t>Of the shareholder proposals that went to a vote, in eight instances, the company had already adopted its own version of proxy access.</a:t>
            </a:r>
            <a:endParaRPr lang="en-US" sz="1600" dirty="0"/>
          </a:p>
        </p:txBody>
      </p:sp>
      <p:graphicFrame>
        <p:nvGraphicFramePr>
          <p:cNvPr id="2" name="Chart 1"/>
          <p:cNvGraphicFramePr/>
          <p:nvPr>
            <p:extLst>
              <p:ext uri="{D42A27DB-BD31-4B8C-83A1-F6EECF244321}">
                <p14:modId xmlns:p14="http://schemas.microsoft.com/office/powerpoint/2010/main" val="2039937546"/>
              </p:ext>
            </p:extLst>
          </p:nvPr>
        </p:nvGraphicFramePr>
        <p:xfrm>
          <a:off x="368202" y="2124075"/>
          <a:ext cx="8242398" cy="368307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9B0005A4-9A48-4F82-82D8-7D3EECF7B059}" type="slidenum">
              <a:rPr lang="en-US" smtClean="0"/>
              <a:pPr/>
              <a:t>26</a:t>
            </a:fld>
            <a:endParaRPr lang="en-US" dirty="0"/>
          </a:p>
        </p:txBody>
      </p:sp>
    </p:spTree>
    <p:extLst>
      <p:ext uri="{BB962C8B-B14F-4D97-AF65-F5344CB8AC3E}">
        <p14:creationId xmlns:p14="http://schemas.microsoft.com/office/powerpoint/2010/main" val="194751754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2015 Vote Results</a:t>
            </a:r>
            <a:endParaRPr lang="en-US" altLang="en-US" dirty="0"/>
          </a:p>
        </p:txBody>
      </p:sp>
      <p:sp>
        <p:nvSpPr>
          <p:cNvPr id="3" name="Content Placeholder 2"/>
          <p:cNvSpPr>
            <a:spLocks noGrp="1"/>
          </p:cNvSpPr>
          <p:nvPr>
            <p:ph idx="1"/>
          </p:nvPr>
        </p:nvSpPr>
        <p:spPr/>
        <p:txBody>
          <a:bodyPr/>
          <a:lstStyle/>
          <a:p>
            <a:pPr lvl="1"/>
            <a:r>
              <a:rPr lang="en-US" sz="1600" b="1" dirty="0" smtClean="0"/>
              <a:t>Impact of Companies’ Adopted Thresholds on Shareholder Proposal Vote Results.</a:t>
            </a:r>
          </a:p>
        </p:txBody>
      </p:sp>
      <p:graphicFrame>
        <p:nvGraphicFramePr>
          <p:cNvPr id="5" name="Table 4"/>
          <p:cNvGraphicFramePr>
            <a:graphicFrameLocks noGrp="1"/>
          </p:cNvGraphicFramePr>
          <p:nvPr>
            <p:extLst>
              <p:ext uri="{D42A27DB-BD31-4B8C-83A1-F6EECF244321}">
                <p14:modId xmlns:p14="http://schemas.microsoft.com/office/powerpoint/2010/main" val="3454054087"/>
              </p:ext>
            </p:extLst>
          </p:nvPr>
        </p:nvGraphicFramePr>
        <p:xfrm>
          <a:off x="356616" y="1959610"/>
          <a:ext cx="8321040" cy="4114800"/>
        </p:xfrm>
        <a:graphic>
          <a:graphicData uri="http://schemas.openxmlformats.org/drawingml/2006/table">
            <a:tbl>
              <a:tblPr firstRow="1" bandRow="1">
                <a:tableStyleId>{5C22544A-7EE6-4342-B048-85BDC9FD1C3A}</a:tableStyleId>
              </a:tblPr>
              <a:tblGrid>
                <a:gridCol w="1828800"/>
                <a:gridCol w="4297680"/>
                <a:gridCol w="2194560"/>
              </a:tblGrid>
              <a:tr h="457200">
                <a:tc>
                  <a:txBody>
                    <a:bodyPr/>
                    <a:lstStyle/>
                    <a:p>
                      <a:r>
                        <a:rPr lang="en-US" sz="1200" dirty="0" smtClean="0"/>
                        <a:t>Company</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dirty="0" smtClean="0"/>
                        <a:t>Thresholds Voluntarily Adopted</a:t>
                      </a:r>
                      <a:endParaRPr lang="en-US"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dirty="0" smtClean="0"/>
                        <a:t>Shareholder Proposal Vote Results</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57200">
                <a:tc>
                  <a:txBody>
                    <a:bodyPr/>
                    <a:lstStyle/>
                    <a:p>
                      <a:r>
                        <a:rPr lang="en-US" sz="1200" dirty="0" smtClean="0"/>
                        <a:t>Arch Coal</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 3 years / cap</a:t>
                      </a:r>
                      <a:r>
                        <a:rPr lang="en-US" sz="1200" baseline="0" dirty="0" smtClean="0"/>
                        <a:t> of 20% of board / group limit of 20</a:t>
                      </a:r>
                      <a:endParaRPr lang="en-US" sz="12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dirty="0" smtClean="0">
                          <a:solidFill>
                            <a:srgbClr val="FF0000"/>
                          </a:solidFill>
                        </a:rPr>
                        <a:t>FAIL</a:t>
                      </a:r>
                      <a:r>
                        <a:rPr lang="en-US" sz="1200" dirty="0" smtClean="0"/>
                        <a:t>: 36.3%</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57200">
                <a:tc>
                  <a:txBody>
                    <a:bodyPr/>
                    <a:lstStyle/>
                    <a:p>
                      <a:r>
                        <a:rPr lang="en-US" sz="1200" dirty="0" smtClean="0"/>
                        <a:t>Priceline</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 3 years / cap</a:t>
                      </a:r>
                      <a:r>
                        <a:rPr lang="en-US" sz="1200" baseline="0" dirty="0" smtClean="0"/>
                        <a:t> of 20% of board / group limit of 20</a:t>
                      </a:r>
                      <a:endParaRPr lang="en-US" sz="12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200" dirty="0" smtClean="0">
                          <a:solidFill>
                            <a:srgbClr val="00B050"/>
                          </a:solidFill>
                        </a:rPr>
                        <a:t>PASS</a:t>
                      </a:r>
                      <a:r>
                        <a:rPr lang="en-US" sz="1200" dirty="0" smtClean="0"/>
                        <a:t>:</a:t>
                      </a:r>
                      <a:r>
                        <a:rPr lang="en-US" sz="1200" baseline="0" dirty="0" smtClean="0"/>
                        <a:t> </a:t>
                      </a:r>
                      <a:r>
                        <a:rPr lang="en-US" sz="1200" dirty="0" smtClean="0"/>
                        <a:t>53.6%</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CF Industries</a:t>
                      </a:r>
                    </a:p>
                    <a:p>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 3 years / cap</a:t>
                      </a:r>
                      <a:r>
                        <a:rPr lang="en-US" sz="1200" baseline="0" dirty="0" smtClean="0"/>
                        <a:t> of 20% of board / group limit of 20</a:t>
                      </a:r>
                      <a:endParaRPr lang="en-US" sz="12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dirty="0" smtClean="0">
                          <a:solidFill>
                            <a:srgbClr val="00B050"/>
                          </a:solidFill>
                        </a:rPr>
                        <a:t>PASS</a:t>
                      </a:r>
                      <a:r>
                        <a:rPr lang="en-US" sz="1200" baseline="0" dirty="0" smtClean="0"/>
                        <a:t>: </a:t>
                      </a:r>
                      <a:r>
                        <a:rPr lang="en-US" sz="1200" dirty="0" smtClean="0"/>
                        <a:t>56.9%</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57200">
                <a:tc>
                  <a:txBody>
                    <a:bodyPr/>
                    <a:lstStyle/>
                    <a:p>
                      <a:r>
                        <a:rPr lang="en-US" sz="1200" dirty="0" smtClean="0"/>
                        <a:t>HCP</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 3 years / cap of 20% of board / group limit of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200" dirty="0" smtClean="0">
                          <a:solidFill>
                            <a:srgbClr val="00B050"/>
                          </a:solidFill>
                        </a:rPr>
                        <a:t>PASS</a:t>
                      </a:r>
                      <a:r>
                        <a:rPr lang="en-US" sz="1200" dirty="0" smtClean="0"/>
                        <a:t>: 55.5%</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Cabot Oil</a:t>
                      </a:r>
                      <a:r>
                        <a:rPr lang="en-US" sz="1200" baseline="0" dirty="0" smtClean="0"/>
                        <a:t> &amp; Gas</a:t>
                      </a:r>
                      <a:endParaRPr lang="en-US" sz="1200" dirty="0" smtClean="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 3 years / cap of 20% of board / group limit of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dirty="0" smtClean="0">
                          <a:solidFill>
                            <a:srgbClr val="FF0000"/>
                          </a:solidFill>
                        </a:rPr>
                        <a:t>FAIL</a:t>
                      </a:r>
                      <a:r>
                        <a:rPr lang="en-US" sz="1200" dirty="0" smtClean="0"/>
                        <a:t>:</a:t>
                      </a:r>
                      <a:r>
                        <a:rPr lang="en-US" sz="1200" baseline="0" dirty="0" smtClean="0"/>
                        <a:t> 45.1%</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57200">
                <a:tc>
                  <a:txBody>
                    <a:bodyPr/>
                    <a:lstStyle/>
                    <a:p>
                      <a:r>
                        <a:rPr lang="en-US" sz="1200" dirty="0" smtClean="0"/>
                        <a:t>NY Community Bancorp</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 3 years / cap of 20% of board / group limit of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1200" dirty="0" smtClean="0">
                          <a:solidFill>
                            <a:srgbClr val="FF0000"/>
                          </a:solidFill>
                        </a:rPr>
                        <a:t>FAIL</a:t>
                      </a:r>
                      <a:r>
                        <a:rPr lang="en-US" sz="1200" dirty="0" smtClean="0"/>
                        <a:t>: 44.4%</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457200">
                <a:tc>
                  <a:txBody>
                    <a:bodyPr/>
                    <a:lstStyle/>
                    <a:p>
                      <a:r>
                        <a:rPr lang="en-US" sz="1200" dirty="0" smtClean="0"/>
                        <a:t>Rite Aid</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 3 years / cap of 20% of board / group limit of 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dirty="0" smtClean="0">
                          <a:solidFill>
                            <a:srgbClr val="FF0000"/>
                          </a:solidFill>
                        </a:rPr>
                        <a:t>FAIL</a:t>
                      </a:r>
                      <a:r>
                        <a:rPr lang="en-US" sz="1200" dirty="0" smtClean="0"/>
                        <a:t>: 37.3%</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57200">
                <a:tc>
                  <a:txBody>
                    <a:bodyPr/>
                    <a:lstStyle/>
                    <a:p>
                      <a:r>
                        <a:rPr lang="en-US" sz="1200" dirty="0" smtClean="0"/>
                        <a:t>Boston Properties</a:t>
                      </a:r>
                      <a:endParaRPr lang="en-US" sz="1200" dirty="0"/>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 3 years / cap of 25% of board / group limit of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r>
                        <a:rPr lang="en-US" sz="1200" dirty="0" smtClean="0">
                          <a:solidFill>
                            <a:srgbClr val="FF0000"/>
                          </a:solidFill>
                        </a:rPr>
                        <a:t>FAIL</a:t>
                      </a:r>
                      <a:r>
                        <a:rPr lang="en-US" sz="1200" dirty="0" smtClean="0"/>
                        <a:t>: 46.2%</a:t>
                      </a:r>
                      <a:endParaRPr lang="en-US" sz="1200"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r>
            </a:tbl>
          </a:graphicData>
        </a:graphic>
      </p:graphicFrame>
      <p:sp>
        <p:nvSpPr>
          <p:cNvPr id="2" name="Slide Number Placeholder 1"/>
          <p:cNvSpPr>
            <a:spLocks noGrp="1"/>
          </p:cNvSpPr>
          <p:nvPr>
            <p:ph type="sldNum" sz="quarter" idx="10"/>
          </p:nvPr>
        </p:nvSpPr>
        <p:spPr/>
        <p:txBody>
          <a:bodyPr/>
          <a:lstStyle/>
          <a:p>
            <a:fld id="{9B0005A4-9A48-4F82-82D8-7D3EECF7B059}" type="slidenum">
              <a:rPr lang="en-US" smtClean="0"/>
              <a:pPr/>
              <a:t>27</a:t>
            </a:fld>
            <a:endParaRPr lang="en-US" dirty="0"/>
          </a:p>
        </p:txBody>
      </p:sp>
    </p:spTree>
    <p:extLst>
      <p:ext uri="{BB962C8B-B14F-4D97-AF65-F5344CB8AC3E}">
        <p14:creationId xmlns:p14="http://schemas.microsoft.com/office/powerpoint/2010/main" val="20816921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2015 Proxy Season Highlights – </a:t>
            </a:r>
            <a:r>
              <a:rPr lang="en-US" dirty="0"/>
              <a:t>Key Proposals </a:t>
            </a:r>
            <a:br>
              <a:rPr lang="en-US" dirty="0"/>
            </a:br>
            <a:r>
              <a:rPr lang="en-US" dirty="0"/>
              <a:t>Proxy Access – Shareholder Base and Vote Outcome</a:t>
            </a:r>
            <a:endParaRPr lang="en-US" altLang="en-US" dirty="0"/>
          </a:p>
        </p:txBody>
      </p:sp>
      <p:sp>
        <p:nvSpPr>
          <p:cNvPr id="18" name="Content Placeholder 17"/>
          <p:cNvSpPr>
            <a:spLocks noGrp="1"/>
          </p:cNvSpPr>
          <p:nvPr>
            <p:ph idx="1"/>
          </p:nvPr>
        </p:nvSpPr>
        <p:spPr/>
        <p:txBody>
          <a:bodyPr/>
          <a:lstStyle/>
          <a:p>
            <a:pPr lvl="1"/>
            <a:r>
              <a:rPr lang="en-US" sz="1600" b="1" dirty="0" smtClean="0"/>
              <a:t>Divergent Views Among Institutional Shareholders. </a:t>
            </a:r>
            <a:r>
              <a:rPr lang="en-US" sz="1600" dirty="0" smtClean="0"/>
              <a:t>At present, there is no consensus among the major institutional shareholders on the issue of proxy access, and their views continue to evolve. </a:t>
            </a:r>
          </a:p>
          <a:p>
            <a:pPr lvl="1"/>
            <a:r>
              <a:rPr lang="en-US" sz="1600" b="1" dirty="0" smtClean="0"/>
              <a:t>Impact of Shareholder Base on Vote Outcome. </a:t>
            </a:r>
            <a:r>
              <a:rPr lang="en-US" sz="1600" dirty="0" smtClean="0"/>
              <a:t>Of the 85 shareholder proxy access proposals submitted to a vote at Russell 3000 companies:</a:t>
            </a:r>
          </a:p>
          <a:p>
            <a:pPr lvl="2"/>
            <a:r>
              <a:rPr lang="en-US" sz="1600" dirty="0" smtClean="0"/>
              <a:t>25 proposals were submitted at companies where </a:t>
            </a:r>
            <a:r>
              <a:rPr lang="en-US" sz="1600" b="1" dirty="0" smtClean="0"/>
              <a:t>shareholders known to support proxy access proposals with 3% / 3-year thresholds </a:t>
            </a:r>
            <a:r>
              <a:rPr lang="en-US" sz="1600" dirty="0" smtClean="0"/>
              <a:t>held 5% or more net shares than shareholders known to oppose proxy access at these thresholds. </a:t>
            </a:r>
          </a:p>
          <a:p>
            <a:pPr lvl="3"/>
            <a:r>
              <a:rPr lang="en-US" sz="1600" dirty="0" smtClean="0"/>
              <a:t>Only five such proposals (20%) failed to receive majority support, while the remaining 20 proposals (80%) received majority support. </a:t>
            </a:r>
          </a:p>
          <a:p>
            <a:pPr lvl="2"/>
            <a:r>
              <a:rPr lang="en-US" sz="1600" dirty="0" smtClean="0"/>
              <a:t>33 proposals were submitted at companies where </a:t>
            </a:r>
            <a:r>
              <a:rPr lang="en-US" sz="1600" b="1" dirty="0" smtClean="0"/>
              <a:t>shareholders known to oppose proxy access proposals with 3% / 3-year thresholds </a:t>
            </a:r>
            <a:r>
              <a:rPr lang="en-US" sz="1600" dirty="0" smtClean="0"/>
              <a:t>held 5% or more net shares than shareholders known to support proxy access at these thresholds. </a:t>
            </a:r>
          </a:p>
          <a:p>
            <a:pPr lvl="3"/>
            <a:r>
              <a:rPr lang="en-US" sz="1600" dirty="0" smtClean="0"/>
              <a:t>Eighteen such proposals (55%) received majority support while the remaining 15 proposals (45%) failed to receive majority support.</a:t>
            </a:r>
            <a:endParaRPr lang="en-US" sz="1600" dirty="0"/>
          </a:p>
        </p:txBody>
      </p:sp>
      <p:sp>
        <p:nvSpPr>
          <p:cNvPr id="6" name="Text Placeholder 12"/>
          <p:cNvSpPr txBox="1">
            <a:spLocks/>
          </p:cNvSpPr>
          <p:nvPr/>
        </p:nvSpPr>
        <p:spPr>
          <a:xfrm>
            <a:off x="354013" y="58581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For the positions of select institutional shareholders on proxy access, see </a:t>
            </a:r>
            <a:r>
              <a:rPr lang="en-US" sz="900" b="1" dirty="0"/>
              <a:t>Appendix D</a:t>
            </a:r>
            <a:r>
              <a:rPr lang="en-US" sz="900" dirty="0"/>
              <a:t>. </a:t>
            </a:r>
          </a:p>
        </p:txBody>
      </p:sp>
      <p:sp>
        <p:nvSpPr>
          <p:cNvPr id="2" name="Slide Number Placeholder 1"/>
          <p:cNvSpPr>
            <a:spLocks noGrp="1"/>
          </p:cNvSpPr>
          <p:nvPr>
            <p:ph type="sldNum" sz="quarter" idx="10"/>
          </p:nvPr>
        </p:nvSpPr>
        <p:spPr/>
        <p:txBody>
          <a:bodyPr/>
          <a:lstStyle/>
          <a:p>
            <a:fld id="{9B0005A4-9A48-4F82-82D8-7D3EECF7B059}" type="slidenum">
              <a:rPr lang="en-US" smtClean="0"/>
              <a:pPr/>
              <a:t>28</a:t>
            </a:fld>
            <a:endParaRPr lang="en-US" dirty="0"/>
          </a:p>
        </p:txBody>
      </p:sp>
    </p:spTree>
    <p:extLst>
      <p:ext uri="{BB962C8B-B14F-4D97-AF65-F5344CB8AC3E}">
        <p14:creationId xmlns:p14="http://schemas.microsoft.com/office/powerpoint/2010/main" val="15379821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624521" y="1210235"/>
            <a:ext cx="4156364"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1600">
                <a:solidFill>
                  <a:srgbClr val="FF0000"/>
                </a:solidFill>
                <a:latin typeface="Arial" charset="0"/>
                <a:ea typeface="MS PGothic" pitchFamily="34" charset="-128"/>
              </a:defRPr>
            </a:lvl1pPr>
            <a:lvl2pPr marL="742950" indent="-285750" eaLnBrk="0" hangingPunct="0">
              <a:defRPr sz="1600">
                <a:solidFill>
                  <a:srgbClr val="FF0000"/>
                </a:solidFill>
                <a:latin typeface="Arial" charset="0"/>
                <a:ea typeface="MS PGothic" pitchFamily="34" charset="-128"/>
              </a:defRPr>
            </a:lvl2pPr>
            <a:lvl3pPr marL="1143000" indent="-228600" eaLnBrk="0" hangingPunct="0">
              <a:defRPr sz="1600">
                <a:solidFill>
                  <a:srgbClr val="FF0000"/>
                </a:solidFill>
                <a:latin typeface="Arial" charset="0"/>
                <a:ea typeface="MS PGothic" pitchFamily="34" charset="-128"/>
              </a:defRPr>
            </a:lvl3pPr>
            <a:lvl4pPr marL="1600200" indent="-228600" eaLnBrk="0" hangingPunct="0">
              <a:defRPr sz="1600">
                <a:solidFill>
                  <a:srgbClr val="FF0000"/>
                </a:solidFill>
                <a:latin typeface="Arial" charset="0"/>
                <a:ea typeface="MS PGothic" pitchFamily="34" charset="-128"/>
              </a:defRPr>
            </a:lvl4pPr>
            <a:lvl5pPr marL="2057400" indent="-228600" eaLnBrk="0" hangingPunct="0">
              <a:defRPr sz="1600">
                <a:solidFill>
                  <a:srgbClr val="FF0000"/>
                </a:solidFill>
                <a:latin typeface="Arial" charset="0"/>
                <a:ea typeface="MS PGothic" pitchFamily="34" charset="-128"/>
              </a:defRPr>
            </a:lvl5pPr>
            <a:lvl6pPr marL="2514600" indent="-228600" algn="ctr" eaLnBrk="0" fontAlgn="base" hangingPunct="0">
              <a:spcBef>
                <a:spcPct val="0"/>
              </a:spcBef>
              <a:spcAft>
                <a:spcPct val="0"/>
              </a:spcAft>
              <a:defRPr sz="1600">
                <a:solidFill>
                  <a:srgbClr val="FF0000"/>
                </a:solidFill>
                <a:latin typeface="Arial" charset="0"/>
                <a:ea typeface="MS PGothic" pitchFamily="34" charset="-128"/>
              </a:defRPr>
            </a:lvl6pPr>
            <a:lvl7pPr marL="2971800" indent="-228600" algn="ctr" eaLnBrk="0" fontAlgn="base" hangingPunct="0">
              <a:spcBef>
                <a:spcPct val="0"/>
              </a:spcBef>
              <a:spcAft>
                <a:spcPct val="0"/>
              </a:spcAft>
              <a:defRPr sz="1600">
                <a:solidFill>
                  <a:srgbClr val="FF0000"/>
                </a:solidFill>
                <a:latin typeface="Arial" charset="0"/>
                <a:ea typeface="MS PGothic" pitchFamily="34" charset="-128"/>
              </a:defRPr>
            </a:lvl7pPr>
            <a:lvl8pPr marL="3429000" indent="-228600" algn="ctr" eaLnBrk="0" fontAlgn="base" hangingPunct="0">
              <a:spcBef>
                <a:spcPct val="0"/>
              </a:spcBef>
              <a:spcAft>
                <a:spcPct val="0"/>
              </a:spcAft>
              <a:defRPr sz="1600">
                <a:solidFill>
                  <a:srgbClr val="FF0000"/>
                </a:solidFill>
                <a:latin typeface="Arial" charset="0"/>
                <a:ea typeface="MS PGothic" pitchFamily="34" charset="-128"/>
              </a:defRPr>
            </a:lvl8pPr>
            <a:lvl9pPr marL="3886200" indent="-228600" algn="ctr" eaLnBrk="0" fontAlgn="base" hangingPunct="0">
              <a:spcBef>
                <a:spcPct val="0"/>
              </a:spcBef>
              <a:spcAft>
                <a:spcPct val="0"/>
              </a:spcAft>
              <a:defRPr sz="1600">
                <a:solidFill>
                  <a:srgbClr val="FF0000"/>
                </a:solidFill>
                <a:latin typeface="Arial" charset="0"/>
                <a:ea typeface="MS PGothic" pitchFamily="34" charset="-128"/>
              </a:defRPr>
            </a:lvl9pPr>
          </a:lstStyle>
          <a:p>
            <a:pPr eaLnBrk="1" hangingPunct="1"/>
            <a:endParaRPr lang="en-US" altLang="en-US" dirty="0">
              <a:latin typeface="Georgia" panose="02040502050405020303" pitchFamily="18" charset="0"/>
            </a:endParaRPr>
          </a:p>
        </p:txBody>
      </p:sp>
      <p:sp>
        <p:nvSpPr>
          <p:cNvPr id="6" name="TextBox 5"/>
          <p:cNvSpPr txBox="1"/>
          <p:nvPr/>
        </p:nvSpPr>
        <p:spPr>
          <a:xfrm>
            <a:off x="208884" y="739589"/>
            <a:ext cx="4156364" cy="867690"/>
          </a:xfrm>
          <a:prstGeom prst="rect">
            <a:avLst/>
          </a:prstGeom>
          <a:noFill/>
        </p:spPr>
        <p:txBody>
          <a:bodyPr lIns="82058" tIns="41029" rIns="82058" bIns="41029">
            <a:spAutoFit/>
          </a:bodyPr>
          <a:lstStyle/>
          <a:p>
            <a:pPr>
              <a:defRPr/>
            </a:pPr>
            <a:r>
              <a:rPr lang="en-US" sz="1600" b="1" dirty="0">
                <a:solidFill>
                  <a:schemeClr val="tx2"/>
                </a:solidFill>
              </a:rPr>
              <a:t>Avon Products (AVP)</a:t>
            </a:r>
          </a:p>
          <a:p>
            <a:pPr>
              <a:defRPr/>
            </a:pPr>
            <a:r>
              <a:rPr lang="en-US" sz="1100" b="1" dirty="0">
                <a:solidFill>
                  <a:srgbClr val="493728"/>
                </a:solidFill>
              </a:rPr>
              <a:t>HIGH</a:t>
            </a:r>
            <a:r>
              <a:rPr lang="en-US" sz="1100" dirty="0">
                <a:solidFill>
                  <a:srgbClr val="493728"/>
                </a:solidFill>
              </a:rPr>
              <a:t> support for Proxy Access: 75.7% of shares cast FOR</a:t>
            </a:r>
          </a:p>
          <a:p>
            <a:pPr>
              <a:defRPr/>
            </a:pPr>
            <a:endParaRPr lang="en-US" sz="1100" dirty="0">
              <a:solidFill>
                <a:srgbClr val="0055B8">
                  <a:lumMod val="75000"/>
                </a:srgbClr>
              </a:solidFill>
            </a:endParaRPr>
          </a:p>
          <a:p>
            <a:pPr marL="114300" indent="-114300">
              <a:buClr>
                <a:schemeClr val="tx1"/>
              </a:buClr>
              <a:buFont typeface="Arial" panose="020B0604020202020204" pitchFamily="34" charset="0"/>
              <a:buChar char="•"/>
              <a:defRPr/>
            </a:pPr>
            <a:r>
              <a:rPr lang="en-US" sz="1100" b="1" dirty="0">
                <a:solidFill>
                  <a:schemeClr val="tx2"/>
                </a:solidFill>
              </a:rPr>
              <a:t>2014 Performance</a:t>
            </a:r>
          </a:p>
        </p:txBody>
      </p:sp>
      <p:sp>
        <p:nvSpPr>
          <p:cNvPr id="7" name="TextBox 6"/>
          <p:cNvSpPr txBox="1"/>
          <p:nvPr/>
        </p:nvSpPr>
        <p:spPr>
          <a:xfrm>
            <a:off x="4573066" y="739588"/>
            <a:ext cx="4156364" cy="1144688"/>
          </a:xfrm>
          <a:prstGeom prst="rect">
            <a:avLst/>
          </a:prstGeom>
          <a:noFill/>
        </p:spPr>
        <p:txBody>
          <a:bodyPr lIns="82058" tIns="41029" rIns="82058" bIns="41029">
            <a:spAutoFit/>
          </a:bodyPr>
          <a:lstStyle/>
          <a:p>
            <a:pPr>
              <a:defRPr/>
            </a:pPr>
            <a:r>
              <a:rPr lang="en-US" sz="1600" b="1" dirty="0">
                <a:solidFill>
                  <a:schemeClr val="tx2"/>
                </a:solidFill>
              </a:rPr>
              <a:t>Westmoreland Coal (WLB)</a:t>
            </a:r>
          </a:p>
          <a:p>
            <a:pPr>
              <a:defRPr/>
            </a:pPr>
            <a:r>
              <a:rPr lang="en-US" sz="1100" b="1" dirty="0">
                <a:solidFill>
                  <a:srgbClr val="493728"/>
                </a:solidFill>
              </a:rPr>
              <a:t>LOW</a:t>
            </a:r>
            <a:r>
              <a:rPr lang="en-US" sz="1100" dirty="0">
                <a:solidFill>
                  <a:srgbClr val="493728"/>
                </a:solidFill>
              </a:rPr>
              <a:t> support for Proxy Access: 35.8% of shares cast </a:t>
            </a:r>
            <a:r>
              <a:rPr lang="en-US" sz="1100" dirty="0" smtClean="0">
                <a:solidFill>
                  <a:srgbClr val="493728"/>
                </a:solidFill>
              </a:rPr>
              <a:t>FOR</a:t>
            </a:r>
          </a:p>
          <a:p>
            <a:pPr>
              <a:defRPr/>
            </a:pPr>
            <a:endParaRPr lang="en-US" sz="1100" dirty="0">
              <a:solidFill>
                <a:srgbClr val="0055B8">
                  <a:lumMod val="75000"/>
                </a:srgbClr>
              </a:solidFill>
            </a:endParaRPr>
          </a:p>
          <a:p>
            <a:pPr marL="114300" indent="-114300">
              <a:buClr>
                <a:schemeClr val="tx1"/>
              </a:buClr>
              <a:buFont typeface="Arial" panose="020B0604020202020204" pitchFamily="34" charset="0"/>
              <a:buChar char="•"/>
              <a:defRPr/>
            </a:pPr>
            <a:r>
              <a:rPr lang="en-US" sz="1100" b="1" dirty="0">
                <a:solidFill>
                  <a:schemeClr val="tx2"/>
                </a:solidFill>
              </a:rPr>
              <a:t>2014 Performance</a:t>
            </a:r>
          </a:p>
          <a:p>
            <a:pPr>
              <a:defRPr/>
            </a:pPr>
            <a:endParaRPr lang="en-US" dirty="0">
              <a:solidFill>
                <a:srgbClr val="493728"/>
              </a:solidFill>
            </a:endParaRPr>
          </a:p>
        </p:txBody>
      </p:sp>
      <p:cxnSp>
        <p:nvCxnSpPr>
          <p:cNvPr id="8198" name="Straight Connector 9"/>
          <p:cNvCxnSpPr>
            <a:cxnSpLocks noChangeShapeType="1"/>
          </p:cNvCxnSpPr>
          <p:nvPr/>
        </p:nvCxnSpPr>
        <p:spPr bwMode="auto">
          <a:xfrm>
            <a:off x="4468091" y="802622"/>
            <a:ext cx="34636" cy="5450261"/>
          </a:xfrm>
          <a:prstGeom prst="line">
            <a:avLst/>
          </a:prstGeom>
          <a:noFill/>
          <a:ln w="9525" algn="ctr">
            <a:solidFill>
              <a:schemeClr val="bg2">
                <a:alpha val="36078"/>
              </a:schemeClr>
            </a:solidFill>
            <a:round/>
            <a:headEnd/>
            <a:tailEnd/>
          </a:ln>
          <a:extLst>
            <a:ext uri="{909E8E84-426E-40DD-AFC4-6F175D3DCCD1}">
              <a14:hiddenFill xmlns:a14="http://schemas.microsoft.com/office/drawing/2010/main">
                <a:noFill/>
              </a14:hiddenFill>
            </a:ext>
          </a:extLst>
        </p:spPr>
      </p:cxnSp>
      <p:pic>
        <p:nvPicPr>
          <p:cNvPr id="81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57" y="1546412"/>
            <a:ext cx="3597853" cy="15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2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942" y="1558601"/>
            <a:ext cx="3597852" cy="152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1" name="TextBox 12"/>
          <p:cNvSpPr txBox="1">
            <a:spLocks noChangeArrowheads="1"/>
          </p:cNvSpPr>
          <p:nvPr/>
        </p:nvSpPr>
        <p:spPr bwMode="auto">
          <a:xfrm>
            <a:off x="416703" y="2996174"/>
            <a:ext cx="3740727"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1600">
                <a:solidFill>
                  <a:srgbClr val="FF0000"/>
                </a:solidFill>
                <a:latin typeface="Arial" charset="0"/>
                <a:ea typeface="MS PGothic" pitchFamily="34" charset="-128"/>
              </a:defRPr>
            </a:lvl1pPr>
            <a:lvl2pPr marL="742950" indent="-285750" eaLnBrk="0" hangingPunct="0">
              <a:defRPr sz="1600">
                <a:solidFill>
                  <a:srgbClr val="FF0000"/>
                </a:solidFill>
                <a:latin typeface="Arial" charset="0"/>
                <a:ea typeface="MS PGothic" pitchFamily="34" charset="-128"/>
              </a:defRPr>
            </a:lvl2pPr>
            <a:lvl3pPr marL="1143000" indent="-228600" eaLnBrk="0" hangingPunct="0">
              <a:defRPr sz="1600">
                <a:solidFill>
                  <a:srgbClr val="FF0000"/>
                </a:solidFill>
                <a:latin typeface="Arial" charset="0"/>
                <a:ea typeface="MS PGothic" pitchFamily="34" charset="-128"/>
              </a:defRPr>
            </a:lvl3pPr>
            <a:lvl4pPr marL="1600200" indent="-228600" eaLnBrk="0" hangingPunct="0">
              <a:defRPr sz="1600">
                <a:solidFill>
                  <a:srgbClr val="FF0000"/>
                </a:solidFill>
                <a:latin typeface="Arial" charset="0"/>
                <a:ea typeface="MS PGothic" pitchFamily="34" charset="-128"/>
              </a:defRPr>
            </a:lvl4pPr>
            <a:lvl5pPr marL="2057400" indent="-228600" eaLnBrk="0" hangingPunct="0">
              <a:defRPr sz="1600">
                <a:solidFill>
                  <a:srgbClr val="FF0000"/>
                </a:solidFill>
                <a:latin typeface="Arial" charset="0"/>
                <a:ea typeface="MS PGothic" pitchFamily="34" charset="-128"/>
              </a:defRPr>
            </a:lvl5pPr>
            <a:lvl6pPr marL="2514600" indent="-228600" algn="ctr" eaLnBrk="0" fontAlgn="base" hangingPunct="0">
              <a:spcBef>
                <a:spcPct val="0"/>
              </a:spcBef>
              <a:spcAft>
                <a:spcPct val="0"/>
              </a:spcAft>
              <a:defRPr sz="1600">
                <a:solidFill>
                  <a:srgbClr val="FF0000"/>
                </a:solidFill>
                <a:latin typeface="Arial" charset="0"/>
                <a:ea typeface="MS PGothic" pitchFamily="34" charset="-128"/>
              </a:defRPr>
            </a:lvl6pPr>
            <a:lvl7pPr marL="2971800" indent="-228600" algn="ctr" eaLnBrk="0" fontAlgn="base" hangingPunct="0">
              <a:spcBef>
                <a:spcPct val="0"/>
              </a:spcBef>
              <a:spcAft>
                <a:spcPct val="0"/>
              </a:spcAft>
              <a:defRPr sz="1600">
                <a:solidFill>
                  <a:srgbClr val="FF0000"/>
                </a:solidFill>
                <a:latin typeface="Arial" charset="0"/>
                <a:ea typeface="MS PGothic" pitchFamily="34" charset="-128"/>
              </a:defRPr>
            </a:lvl7pPr>
            <a:lvl8pPr marL="3429000" indent="-228600" algn="ctr" eaLnBrk="0" fontAlgn="base" hangingPunct="0">
              <a:spcBef>
                <a:spcPct val="0"/>
              </a:spcBef>
              <a:spcAft>
                <a:spcPct val="0"/>
              </a:spcAft>
              <a:defRPr sz="1600">
                <a:solidFill>
                  <a:srgbClr val="FF0000"/>
                </a:solidFill>
                <a:latin typeface="Arial" charset="0"/>
                <a:ea typeface="MS PGothic" pitchFamily="34" charset="-128"/>
              </a:defRPr>
            </a:lvl8pPr>
            <a:lvl9pPr marL="3886200" indent="-228600" algn="ctr" eaLnBrk="0" fontAlgn="base" hangingPunct="0">
              <a:spcBef>
                <a:spcPct val="0"/>
              </a:spcBef>
              <a:spcAft>
                <a:spcPct val="0"/>
              </a:spcAft>
              <a:defRPr sz="1600">
                <a:solidFill>
                  <a:srgbClr val="FF0000"/>
                </a:solidFill>
                <a:latin typeface="Arial" charset="0"/>
                <a:ea typeface="MS PGothic" pitchFamily="34" charset="-128"/>
              </a:defRPr>
            </a:lvl9pPr>
          </a:lstStyle>
          <a:p>
            <a:pPr eaLnBrk="1" hangingPunct="1"/>
            <a:r>
              <a:rPr lang="en-US" altLang="en-US" sz="1100" b="1" dirty="0">
                <a:solidFill>
                  <a:srgbClr val="493728"/>
                </a:solidFill>
                <a:latin typeface="Georgia"/>
              </a:rPr>
              <a:t>$17.23 </a:t>
            </a:r>
            <a:r>
              <a:rPr lang="en-US" altLang="en-US" sz="900" dirty="0">
                <a:solidFill>
                  <a:srgbClr val="493728"/>
                </a:solidFill>
                <a:latin typeface="Georgia"/>
              </a:rPr>
              <a:t>(January 2) </a:t>
            </a:r>
            <a:r>
              <a:rPr lang="en-US" altLang="en-US" sz="1100" dirty="0">
                <a:solidFill>
                  <a:srgbClr val="493728"/>
                </a:solidFill>
                <a:latin typeface="Georgia"/>
              </a:rPr>
              <a:t>– </a:t>
            </a:r>
            <a:r>
              <a:rPr lang="en-US" altLang="en-US" sz="1100" b="1" dirty="0">
                <a:solidFill>
                  <a:srgbClr val="493728"/>
                </a:solidFill>
                <a:latin typeface="Georgia"/>
              </a:rPr>
              <a:t>$9.39 </a:t>
            </a:r>
            <a:r>
              <a:rPr lang="en-US" altLang="en-US" sz="900" dirty="0">
                <a:solidFill>
                  <a:srgbClr val="493728"/>
                </a:solidFill>
                <a:latin typeface="Georgia"/>
              </a:rPr>
              <a:t>(December 31)  </a:t>
            </a:r>
            <a:r>
              <a:rPr lang="en-US" altLang="en-US" b="1" dirty="0">
                <a:latin typeface="Georgia"/>
              </a:rPr>
              <a:t>(-45%)</a:t>
            </a:r>
          </a:p>
        </p:txBody>
      </p:sp>
      <p:sp>
        <p:nvSpPr>
          <p:cNvPr id="18" name="TextBox 17"/>
          <p:cNvSpPr txBox="1"/>
          <p:nvPr/>
        </p:nvSpPr>
        <p:spPr>
          <a:xfrm>
            <a:off x="4919430" y="2996174"/>
            <a:ext cx="3740727" cy="329081"/>
          </a:xfrm>
          <a:prstGeom prst="rect">
            <a:avLst/>
          </a:prstGeom>
          <a:noFill/>
        </p:spPr>
        <p:txBody>
          <a:bodyPr lIns="82058" tIns="41029" rIns="82058" bIns="41029">
            <a:spAutoFit/>
          </a:bodyPr>
          <a:lstStyle/>
          <a:p>
            <a:pPr>
              <a:defRPr/>
            </a:pPr>
            <a:r>
              <a:rPr lang="en-US" sz="1100" b="1" dirty="0">
                <a:solidFill>
                  <a:srgbClr val="493728"/>
                </a:solidFill>
              </a:rPr>
              <a:t>$19.21 </a:t>
            </a:r>
            <a:r>
              <a:rPr lang="en-US" sz="900" dirty="0">
                <a:solidFill>
                  <a:srgbClr val="493728"/>
                </a:solidFill>
              </a:rPr>
              <a:t>(January 2) </a:t>
            </a:r>
            <a:r>
              <a:rPr lang="en-US" sz="1100" dirty="0">
                <a:solidFill>
                  <a:srgbClr val="493728"/>
                </a:solidFill>
              </a:rPr>
              <a:t>– </a:t>
            </a:r>
            <a:r>
              <a:rPr lang="en-US" sz="1100" b="1" dirty="0">
                <a:solidFill>
                  <a:srgbClr val="493728"/>
                </a:solidFill>
              </a:rPr>
              <a:t>$33.21</a:t>
            </a:r>
            <a:r>
              <a:rPr lang="en-US" sz="900" b="1" dirty="0">
                <a:solidFill>
                  <a:srgbClr val="493728"/>
                </a:solidFill>
              </a:rPr>
              <a:t> </a:t>
            </a:r>
            <a:r>
              <a:rPr lang="en-US" sz="900" dirty="0">
                <a:solidFill>
                  <a:srgbClr val="493728"/>
                </a:solidFill>
              </a:rPr>
              <a:t>(December 31)  </a:t>
            </a:r>
            <a:r>
              <a:rPr lang="en-US" sz="1600" b="1" dirty="0">
                <a:solidFill>
                  <a:srgbClr val="00B050"/>
                </a:solidFill>
              </a:rPr>
              <a:t>(+71%)</a:t>
            </a:r>
          </a:p>
        </p:txBody>
      </p:sp>
      <p:pic>
        <p:nvPicPr>
          <p:cNvPr id="820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227" y="3496235"/>
            <a:ext cx="4312227" cy="20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4" name="TextBox 30"/>
          <p:cNvSpPr txBox="1">
            <a:spLocks noChangeArrowheads="1"/>
          </p:cNvSpPr>
          <p:nvPr/>
        </p:nvSpPr>
        <p:spPr bwMode="auto">
          <a:xfrm>
            <a:off x="243898" y="5849471"/>
            <a:ext cx="2485585" cy="40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marL="171450" indent="-171450" eaLnBrk="0" hangingPunct="0">
              <a:defRPr sz="1600">
                <a:solidFill>
                  <a:srgbClr val="FF0000"/>
                </a:solidFill>
                <a:latin typeface="Arial" charset="0"/>
                <a:ea typeface="MS PGothic" pitchFamily="34" charset="-128"/>
              </a:defRPr>
            </a:lvl1pPr>
            <a:lvl2pPr marL="742950" indent="-285750" eaLnBrk="0" hangingPunct="0">
              <a:defRPr sz="1600">
                <a:solidFill>
                  <a:srgbClr val="FF0000"/>
                </a:solidFill>
                <a:latin typeface="Arial" charset="0"/>
                <a:ea typeface="MS PGothic" pitchFamily="34" charset="-128"/>
              </a:defRPr>
            </a:lvl2pPr>
            <a:lvl3pPr marL="1143000" indent="-228600" eaLnBrk="0" hangingPunct="0">
              <a:defRPr sz="1600">
                <a:solidFill>
                  <a:srgbClr val="FF0000"/>
                </a:solidFill>
                <a:latin typeface="Arial" charset="0"/>
                <a:ea typeface="MS PGothic" pitchFamily="34" charset="-128"/>
              </a:defRPr>
            </a:lvl3pPr>
            <a:lvl4pPr marL="1600200" indent="-228600" eaLnBrk="0" hangingPunct="0">
              <a:defRPr sz="1600">
                <a:solidFill>
                  <a:srgbClr val="FF0000"/>
                </a:solidFill>
                <a:latin typeface="Arial" charset="0"/>
                <a:ea typeface="MS PGothic" pitchFamily="34" charset="-128"/>
              </a:defRPr>
            </a:lvl4pPr>
            <a:lvl5pPr marL="2057400" indent="-228600" eaLnBrk="0" hangingPunct="0">
              <a:defRPr sz="1600">
                <a:solidFill>
                  <a:srgbClr val="FF0000"/>
                </a:solidFill>
                <a:latin typeface="Arial" charset="0"/>
                <a:ea typeface="MS PGothic" pitchFamily="34" charset="-128"/>
              </a:defRPr>
            </a:lvl5pPr>
            <a:lvl6pPr marL="2514600" indent="-228600" algn="ctr" eaLnBrk="0" fontAlgn="base" hangingPunct="0">
              <a:spcBef>
                <a:spcPct val="0"/>
              </a:spcBef>
              <a:spcAft>
                <a:spcPct val="0"/>
              </a:spcAft>
              <a:defRPr sz="1600">
                <a:solidFill>
                  <a:srgbClr val="FF0000"/>
                </a:solidFill>
                <a:latin typeface="Arial" charset="0"/>
                <a:ea typeface="MS PGothic" pitchFamily="34" charset="-128"/>
              </a:defRPr>
            </a:lvl6pPr>
            <a:lvl7pPr marL="2971800" indent="-228600" algn="ctr" eaLnBrk="0" fontAlgn="base" hangingPunct="0">
              <a:spcBef>
                <a:spcPct val="0"/>
              </a:spcBef>
              <a:spcAft>
                <a:spcPct val="0"/>
              </a:spcAft>
              <a:defRPr sz="1600">
                <a:solidFill>
                  <a:srgbClr val="FF0000"/>
                </a:solidFill>
                <a:latin typeface="Arial" charset="0"/>
                <a:ea typeface="MS PGothic" pitchFamily="34" charset="-128"/>
              </a:defRPr>
            </a:lvl7pPr>
            <a:lvl8pPr marL="3429000" indent="-228600" algn="ctr" eaLnBrk="0" fontAlgn="base" hangingPunct="0">
              <a:spcBef>
                <a:spcPct val="0"/>
              </a:spcBef>
              <a:spcAft>
                <a:spcPct val="0"/>
              </a:spcAft>
              <a:defRPr sz="1600">
                <a:solidFill>
                  <a:srgbClr val="FF0000"/>
                </a:solidFill>
                <a:latin typeface="Arial" charset="0"/>
                <a:ea typeface="MS PGothic" pitchFamily="34" charset="-128"/>
              </a:defRPr>
            </a:lvl8pPr>
            <a:lvl9pPr marL="3886200" indent="-228600" algn="ctr" eaLnBrk="0" fontAlgn="base" hangingPunct="0">
              <a:spcBef>
                <a:spcPct val="0"/>
              </a:spcBef>
              <a:spcAft>
                <a:spcPct val="0"/>
              </a:spcAft>
              <a:defRPr sz="1600">
                <a:solidFill>
                  <a:srgbClr val="FF0000"/>
                </a:solidFill>
                <a:latin typeface="Arial" charset="0"/>
                <a:ea typeface="MS PGothic" pitchFamily="34" charset="-128"/>
              </a:defRPr>
            </a:lvl9pPr>
          </a:lstStyle>
          <a:p>
            <a:pPr marL="109538" indent="-109538" eaLnBrk="1" hangingPunct="1">
              <a:buClr>
                <a:schemeClr val="accent1"/>
              </a:buClr>
              <a:buFont typeface="Arial" panose="020B0604020202020204" pitchFamily="34" charset="0"/>
              <a:buChar char="•"/>
            </a:pPr>
            <a:r>
              <a:rPr lang="en-US" altLang="en-US" sz="1050" b="1" dirty="0">
                <a:solidFill>
                  <a:schemeClr val="tx2"/>
                </a:solidFill>
                <a:latin typeface="+mj-lt"/>
              </a:rPr>
              <a:t>Insider Ownership: </a:t>
            </a:r>
            <a:r>
              <a:rPr lang="en-US" altLang="en-US" sz="1050" dirty="0">
                <a:solidFill>
                  <a:srgbClr val="493728"/>
                </a:solidFill>
                <a:latin typeface="+mj-lt"/>
              </a:rPr>
              <a:t>Less than 1%</a:t>
            </a:r>
          </a:p>
          <a:p>
            <a:pPr marL="109538" indent="-109538" eaLnBrk="1" hangingPunct="1">
              <a:buClr>
                <a:schemeClr val="accent1"/>
              </a:buClr>
              <a:buFont typeface="Arial" panose="020B0604020202020204" pitchFamily="34" charset="0"/>
              <a:buChar char="•"/>
            </a:pPr>
            <a:r>
              <a:rPr lang="en-US" altLang="en-US" sz="1050" b="1" dirty="0">
                <a:solidFill>
                  <a:schemeClr val="tx2"/>
                </a:solidFill>
                <a:latin typeface="+mj-lt"/>
              </a:rPr>
              <a:t>Broker Non-Vote (Retail): </a:t>
            </a:r>
            <a:r>
              <a:rPr lang="en-US" altLang="en-US" sz="1050" dirty="0">
                <a:solidFill>
                  <a:srgbClr val="493728"/>
                </a:solidFill>
                <a:latin typeface="+mj-lt"/>
              </a:rPr>
              <a:t>7.02%</a:t>
            </a:r>
          </a:p>
        </p:txBody>
      </p:sp>
      <p:sp>
        <p:nvSpPr>
          <p:cNvPr id="8205" name="TextBox 31"/>
          <p:cNvSpPr txBox="1">
            <a:spLocks noChangeArrowheads="1"/>
          </p:cNvSpPr>
          <p:nvPr/>
        </p:nvSpPr>
        <p:spPr bwMode="auto">
          <a:xfrm>
            <a:off x="4710546" y="5849471"/>
            <a:ext cx="2993416" cy="40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marL="171450" indent="-171450" eaLnBrk="0" hangingPunct="0">
              <a:defRPr sz="1600">
                <a:solidFill>
                  <a:srgbClr val="FF0000"/>
                </a:solidFill>
                <a:latin typeface="Arial" charset="0"/>
                <a:ea typeface="MS PGothic" pitchFamily="34" charset="-128"/>
              </a:defRPr>
            </a:lvl1pPr>
            <a:lvl2pPr marL="742950" indent="-285750" eaLnBrk="0" hangingPunct="0">
              <a:defRPr sz="1600">
                <a:solidFill>
                  <a:srgbClr val="FF0000"/>
                </a:solidFill>
                <a:latin typeface="Arial" charset="0"/>
                <a:ea typeface="MS PGothic" pitchFamily="34" charset="-128"/>
              </a:defRPr>
            </a:lvl2pPr>
            <a:lvl3pPr marL="1143000" indent="-228600" eaLnBrk="0" hangingPunct="0">
              <a:defRPr sz="1600">
                <a:solidFill>
                  <a:srgbClr val="FF0000"/>
                </a:solidFill>
                <a:latin typeface="Arial" charset="0"/>
                <a:ea typeface="MS PGothic" pitchFamily="34" charset="-128"/>
              </a:defRPr>
            </a:lvl3pPr>
            <a:lvl4pPr marL="1600200" indent="-228600" eaLnBrk="0" hangingPunct="0">
              <a:defRPr sz="1600">
                <a:solidFill>
                  <a:srgbClr val="FF0000"/>
                </a:solidFill>
                <a:latin typeface="Arial" charset="0"/>
                <a:ea typeface="MS PGothic" pitchFamily="34" charset="-128"/>
              </a:defRPr>
            </a:lvl4pPr>
            <a:lvl5pPr marL="2057400" indent="-228600" eaLnBrk="0" hangingPunct="0">
              <a:defRPr sz="1600">
                <a:solidFill>
                  <a:srgbClr val="FF0000"/>
                </a:solidFill>
                <a:latin typeface="Arial" charset="0"/>
                <a:ea typeface="MS PGothic" pitchFamily="34" charset="-128"/>
              </a:defRPr>
            </a:lvl5pPr>
            <a:lvl6pPr marL="2514600" indent="-228600" algn="ctr" eaLnBrk="0" fontAlgn="base" hangingPunct="0">
              <a:spcBef>
                <a:spcPct val="0"/>
              </a:spcBef>
              <a:spcAft>
                <a:spcPct val="0"/>
              </a:spcAft>
              <a:defRPr sz="1600">
                <a:solidFill>
                  <a:srgbClr val="FF0000"/>
                </a:solidFill>
                <a:latin typeface="Arial" charset="0"/>
                <a:ea typeface="MS PGothic" pitchFamily="34" charset="-128"/>
              </a:defRPr>
            </a:lvl6pPr>
            <a:lvl7pPr marL="2971800" indent="-228600" algn="ctr" eaLnBrk="0" fontAlgn="base" hangingPunct="0">
              <a:spcBef>
                <a:spcPct val="0"/>
              </a:spcBef>
              <a:spcAft>
                <a:spcPct val="0"/>
              </a:spcAft>
              <a:defRPr sz="1600">
                <a:solidFill>
                  <a:srgbClr val="FF0000"/>
                </a:solidFill>
                <a:latin typeface="Arial" charset="0"/>
                <a:ea typeface="MS PGothic" pitchFamily="34" charset="-128"/>
              </a:defRPr>
            </a:lvl7pPr>
            <a:lvl8pPr marL="3429000" indent="-228600" algn="ctr" eaLnBrk="0" fontAlgn="base" hangingPunct="0">
              <a:spcBef>
                <a:spcPct val="0"/>
              </a:spcBef>
              <a:spcAft>
                <a:spcPct val="0"/>
              </a:spcAft>
              <a:defRPr sz="1600">
                <a:solidFill>
                  <a:srgbClr val="FF0000"/>
                </a:solidFill>
                <a:latin typeface="Arial" charset="0"/>
                <a:ea typeface="MS PGothic" pitchFamily="34" charset="-128"/>
              </a:defRPr>
            </a:lvl8pPr>
            <a:lvl9pPr marL="3886200" indent="-228600" algn="ctr" eaLnBrk="0" fontAlgn="base" hangingPunct="0">
              <a:spcBef>
                <a:spcPct val="0"/>
              </a:spcBef>
              <a:spcAft>
                <a:spcPct val="0"/>
              </a:spcAft>
              <a:defRPr sz="1600">
                <a:solidFill>
                  <a:srgbClr val="FF0000"/>
                </a:solidFill>
                <a:latin typeface="Arial" charset="0"/>
                <a:ea typeface="MS PGothic" pitchFamily="34" charset="-128"/>
              </a:defRPr>
            </a:lvl9pPr>
          </a:lstStyle>
          <a:p>
            <a:pPr marL="109538" indent="-109538" eaLnBrk="1" hangingPunct="1">
              <a:buClr>
                <a:schemeClr val="accent1"/>
              </a:buClr>
              <a:buFont typeface="Arial" panose="020B0604020202020204" pitchFamily="34" charset="0"/>
              <a:buChar char="•"/>
            </a:pPr>
            <a:r>
              <a:rPr lang="en-US" altLang="en-US" sz="1050" b="1" dirty="0">
                <a:solidFill>
                  <a:schemeClr val="tx2"/>
                </a:solidFill>
                <a:latin typeface="+mj-lt"/>
              </a:rPr>
              <a:t>Insider Ownership: </a:t>
            </a:r>
            <a:r>
              <a:rPr lang="en-US" altLang="en-US" sz="1050" dirty="0">
                <a:solidFill>
                  <a:srgbClr val="493728"/>
                </a:solidFill>
                <a:latin typeface="+mj-lt"/>
              </a:rPr>
              <a:t>Approximately 3.41%</a:t>
            </a:r>
          </a:p>
          <a:p>
            <a:pPr marL="109538" indent="-109538" eaLnBrk="1" hangingPunct="1">
              <a:buClr>
                <a:schemeClr val="accent1"/>
              </a:buClr>
              <a:buFont typeface="Arial" panose="020B0604020202020204" pitchFamily="34" charset="0"/>
              <a:buChar char="•"/>
            </a:pPr>
            <a:r>
              <a:rPr lang="en-US" altLang="en-US" sz="1050" b="1" dirty="0">
                <a:solidFill>
                  <a:schemeClr val="tx2"/>
                </a:solidFill>
                <a:latin typeface="+mj-lt"/>
              </a:rPr>
              <a:t>Broker Non-Vote (Retail): </a:t>
            </a:r>
            <a:r>
              <a:rPr lang="en-US" altLang="en-US" sz="1050" dirty="0">
                <a:solidFill>
                  <a:srgbClr val="493728"/>
                </a:solidFill>
                <a:latin typeface="+mj-lt"/>
              </a:rPr>
              <a:t>12.29%</a:t>
            </a:r>
          </a:p>
        </p:txBody>
      </p:sp>
      <p:sp>
        <p:nvSpPr>
          <p:cNvPr id="8206" name="TextBox 32"/>
          <p:cNvSpPr txBox="1">
            <a:spLocks noChangeArrowheads="1"/>
          </p:cNvSpPr>
          <p:nvPr/>
        </p:nvSpPr>
        <p:spPr bwMode="auto">
          <a:xfrm>
            <a:off x="226202" y="3386978"/>
            <a:ext cx="1940243" cy="2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marL="171450" indent="-171450" eaLnBrk="0" hangingPunct="0">
              <a:defRPr sz="1600">
                <a:solidFill>
                  <a:srgbClr val="FF0000"/>
                </a:solidFill>
                <a:latin typeface="Arial" charset="0"/>
                <a:ea typeface="MS PGothic" pitchFamily="34" charset="-128"/>
              </a:defRPr>
            </a:lvl1pPr>
            <a:lvl2pPr marL="742950" indent="-285750" eaLnBrk="0" hangingPunct="0">
              <a:defRPr sz="1600">
                <a:solidFill>
                  <a:srgbClr val="FF0000"/>
                </a:solidFill>
                <a:latin typeface="Arial" charset="0"/>
                <a:ea typeface="MS PGothic" pitchFamily="34" charset="-128"/>
              </a:defRPr>
            </a:lvl2pPr>
            <a:lvl3pPr marL="1143000" indent="-228600" eaLnBrk="0" hangingPunct="0">
              <a:defRPr sz="1600">
                <a:solidFill>
                  <a:srgbClr val="FF0000"/>
                </a:solidFill>
                <a:latin typeface="Arial" charset="0"/>
                <a:ea typeface="MS PGothic" pitchFamily="34" charset="-128"/>
              </a:defRPr>
            </a:lvl3pPr>
            <a:lvl4pPr marL="1600200" indent="-228600" eaLnBrk="0" hangingPunct="0">
              <a:defRPr sz="1600">
                <a:solidFill>
                  <a:srgbClr val="FF0000"/>
                </a:solidFill>
                <a:latin typeface="Arial" charset="0"/>
                <a:ea typeface="MS PGothic" pitchFamily="34" charset="-128"/>
              </a:defRPr>
            </a:lvl4pPr>
            <a:lvl5pPr marL="2057400" indent="-228600" eaLnBrk="0" hangingPunct="0">
              <a:defRPr sz="1600">
                <a:solidFill>
                  <a:srgbClr val="FF0000"/>
                </a:solidFill>
                <a:latin typeface="Arial" charset="0"/>
                <a:ea typeface="MS PGothic" pitchFamily="34" charset="-128"/>
              </a:defRPr>
            </a:lvl5pPr>
            <a:lvl6pPr marL="2514600" indent="-228600" algn="ctr" eaLnBrk="0" fontAlgn="base" hangingPunct="0">
              <a:spcBef>
                <a:spcPct val="0"/>
              </a:spcBef>
              <a:spcAft>
                <a:spcPct val="0"/>
              </a:spcAft>
              <a:defRPr sz="1600">
                <a:solidFill>
                  <a:srgbClr val="FF0000"/>
                </a:solidFill>
                <a:latin typeface="Arial" charset="0"/>
                <a:ea typeface="MS PGothic" pitchFamily="34" charset="-128"/>
              </a:defRPr>
            </a:lvl6pPr>
            <a:lvl7pPr marL="2971800" indent="-228600" algn="ctr" eaLnBrk="0" fontAlgn="base" hangingPunct="0">
              <a:spcBef>
                <a:spcPct val="0"/>
              </a:spcBef>
              <a:spcAft>
                <a:spcPct val="0"/>
              </a:spcAft>
              <a:defRPr sz="1600">
                <a:solidFill>
                  <a:srgbClr val="FF0000"/>
                </a:solidFill>
                <a:latin typeface="Arial" charset="0"/>
                <a:ea typeface="MS PGothic" pitchFamily="34" charset="-128"/>
              </a:defRPr>
            </a:lvl7pPr>
            <a:lvl8pPr marL="3429000" indent="-228600" algn="ctr" eaLnBrk="0" fontAlgn="base" hangingPunct="0">
              <a:spcBef>
                <a:spcPct val="0"/>
              </a:spcBef>
              <a:spcAft>
                <a:spcPct val="0"/>
              </a:spcAft>
              <a:defRPr sz="1600">
                <a:solidFill>
                  <a:srgbClr val="FF0000"/>
                </a:solidFill>
                <a:latin typeface="Arial" charset="0"/>
                <a:ea typeface="MS PGothic" pitchFamily="34" charset="-128"/>
              </a:defRPr>
            </a:lvl8pPr>
            <a:lvl9pPr marL="3886200" indent="-228600" algn="ctr" eaLnBrk="0" fontAlgn="base" hangingPunct="0">
              <a:spcBef>
                <a:spcPct val="0"/>
              </a:spcBef>
              <a:spcAft>
                <a:spcPct val="0"/>
              </a:spcAft>
              <a:defRPr sz="1600">
                <a:solidFill>
                  <a:srgbClr val="FF0000"/>
                </a:solidFill>
                <a:latin typeface="Arial" charset="0"/>
                <a:ea typeface="MS PGothic" pitchFamily="34" charset="-128"/>
              </a:defRPr>
            </a:lvl9pPr>
          </a:lstStyle>
          <a:p>
            <a:pPr eaLnBrk="1" hangingPunct="1">
              <a:buClr>
                <a:srgbClr val="E7E7E3"/>
              </a:buClr>
              <a:buFont typeface="Wingdings" pitchFamily="2" charset="2"/>
              <a:buChar char="n"/>
            </a:pPr>
            <a:r>
              <a:rPr lang="en-US" altLang="en-US" sz="1100" b="1" u="sng" dirty="0">
                <a:solidFill>
                  <a:schemeClr val="tx2"/>
                </a:solidFill>
                <a:latin typeface="Georgia" panose="02040502050405020303" pitchFamily="18" charset="0"/>
              </a:rPr>
              <a:t>Top Ten Shareholders</a:t>
            </a:r>
          </a:p>
        </p:txBody>
      </p:sp>
      <p:pic>
        <p:nvPicPr>
          <p:cNvPr id="820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273" y="3496235"/>
            <a:ext cx="429923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8" name="TextBox 32"/>
          <p:cNvSpPr txBox="1">
            <a:spLocks noChangeArrowheads="1"/>
          </p:cNvSpPr>
          <p:nvPr/>
        </p:nvSpPr>
        <p:spPr bwMode="auto">
          <a:xfrm>
            <a:off x="4711612" y="3386978"/>
            <a:ext cx="1940243" cy="2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marL="171450" indent="-171450" eaLnBrk="0" hangingPunct="0">
              <a:defRPr sz="1600">
                <a:solidFill>
                  <a:srgbClr val="FF0000"/>
                </a:solidFill>
                <a:latin typeface="Arial" charset="0"/>
                <a:ea typeface="MS PGothic" pitchFamily="34" charset="-128"/>
              </a:defRPr>
            </a:lvl1pPr>
            <a:lvl2pPr marL="742950" indent="-285750" eaLnBrk="0" hangingPunct="0">
              <a:defRPr sz="1600">
                <a:solidFill>
                  <a:srgbClr val="FF0000"/>
                </a:solidFill>
                <a:latin typeface="Arial" charset="0"/>
                <a:ea typeface="MS PGothic" pitchFamily="34" charset="-128"/>
              </a:defRPr>
            </a:lvl2pPr>
            <a:lvl3pPr marL="1143000" indent="-228600" eaLnBrk="0" hangingPunct="0">
              <a:defRPr sz="1600">
                <a:solidFill>
                  <a:srgbClr val="FF0000"/>
                </a:solidFill>
                <a:latin typeface="Arial" charset="0"/>
                <a:ea typeface="MS PGothic" pitchFamily="34" charset="-128"/>
              </a:defRPr>
            </a:lvl3pPr>
            <a:lvl4pPr marL="1600200" indent="-228600" eaLnBrk="0" hangingPunct="0">
              <a:defRPr sz="1600">
                <a:solidFill>
                  <a:srgbClr val="FF0000"/>
                </a:solidFill>
                <a:latin typeface="Arial" charset="0"/>
                <a:ea typeface="MS PGothic" pitchFamily="34" charset="-128"/>
              </a:defRPr>
            </a:lvl4pPr>
            <a:lvl5pPr marL="2057400" indent="-228600" eaLnBrk="0" hangingPunct="0">
              <a:defRPr sz="1600">
                <a:solidFill>
                  <a:srgbClr val="FF0000"/>
                </a:solidFill>
                <a:latin typeface="Arial" charset="0"/>
                <a:ea typeface="MS PGothic" pitchFamily="34" charset="-128"/>
              </a:defRPr>
            </a:lvl5pPr>
            <a:lvl6pPr marL="2514600" indent="-228600" algn="ctr" eaLnBrk="0" fontAlgn="base" hangingPunct="0">
              <a:spcBef>
                <a:spcPct val="0"/>
              </a:spcBef>
              <a:spcAft>
                <a:spcPct val="0"/>
              </a:spcAft>
              <a:defRPr sz="1600">
                <a:solidFill>
                  <a:srgbClr val="FF0000"/>
                </a:solidFill>
                <a:latin typeface="Arial" charset="0"/>
                <a:ea typeface="MS PGothic" pitchFamily="34" charset="-128"/>
              </a:defRPr>
            </a:lvl6pPr>
            <a:lvl7pPr marL="2971800" indent="-228600" algn="ctr" eaLnBrk="0" fontAlgn="base" hangingPunct="0">
              <a:spcBef>
                <a:spcPct val="0"/>
              </a:spcBef>
              <a:spcAft>
                <a:spcPct val="0"/>
              </a:spcAft>
              <a:defRPr sz="1600">
                <a:solidFill>
                  <a:srgbClr val="FF0000"/>
                </a:solidFill>
                <a:latin typeface="Arial" charset="0"/>
                <a:ea typeface="MS PGothic" pitchFamily="34" charset="-128"/>
              </a:defRPr>
            </a:lvl7pPr>
            <a:lvl8pPr marL="3429000" indent="-228600" algn="ctr" eaLnBrk="0" fontAlgn="base" hangingPunct="0">
              <a:spcBef>
                <a:spcPct val="0"/>
              </a:spcBef>
              <a:spcAft>
                <a:spcPct val="0"/>
              </a:spcAft>
              <a:defRPr sz="1600">
                <a:solidFill>
                  <a:srgbClr val="FF0000"/>
                </a:solidFill>
                <a:latin typeface="Arial" charset="0"/>
                <a:ea typeface="MS PGothic" pitchFamily="34" charset="-128"/>
              </a:defRPr>
            </a:lvl8pPr>
            <a:lvl9pPr marL="3886200" indent="-228600" algn="ctr" eaLnBrk="0" fontAlgn="base" hangingPunct="0">
              <a:spcBef>
                <a:spcPct val="0"/>
              </a:spcBef>
              <a:spcAft>
                <a:spcPct val="0"/>
              </a:spcAft>
              <a:defRPr sz="1600">
                <a:solidFill>
                  <a:srgbClr val="FF0000"/>
                </a:solidFill>
                <a:latin typeface="Arial" charset="0"/>
                <a:ea typeface="MS PGothic" pitchFamily="34" charset="-128"/>
              </a:defRPr>
            </a:lvl9pPr>
          </a:lstStyle>
          <a:p>
            <a:pPr eaLnBrk="1" hangingPunct="1">
              <a:buClr>
                <a:srgbClr val="E7E7E3"/>
              </a:buClr>
              <a:buFont typeface="Wingdings" pitchFamily="2" charset="2"/>
              <a:buChar char="n"/>
            </a:pPr>
            <a:r>
              <a:rPr lang="en-US" altLang="en-US" sz="1100" b="1" u="sng" dirty="0">
                <a:solidFill>
                  <a:schemeClr val="tx2"/>
                </a:solidFill>
                <a:latin typeface="Georgia" panose="02040502050405020303" pitchFamily="18" charset="0"/>
              </a:rPr>
              <a:t>Top Ten Shareholders</a:t>
            </a:r>
          </a:p>
        </p:txBody>
      </p:sp>
      <p:sp>
        <p:nvSpPr>
          <p:cNvPr id="4" name="Title 3"/>
          <p:cNvSpPr>
            <a:spLocks noGrp="1"/>
          </p:cNvSpPr>
          <p:nvPr>
            <p:ph type="title"/>
          </p:nvPr>
        </p:nvSpPr>
        <p:spPr>
          <a:xfrm>
            <a:off x="354176" y="287516"/>
            <a:ext cx="8440574" cy="415869"/>
          </a:xfrm>
        </p:spPr>
        <p:txBody>
          <a:bodyPr/>
          <a:lstStyle/>
          <a:p>
            <a:r>
              <a:rPr lang="en-US" sz="2000" dirty="0" smtClean="0"/>
              <a:t>Importance of Performance and Shareholder Composition: Case Study</a:t>
            </a:r>
            <a:endParaRPr lang="en-US" sz="2000" dirty="0"/>
          </a:p>
        </p:txBody>
      </p:sp>
      <p:sp>
        <p:nvSpPr>
          <p:cNvPr id="2" name="Slide Number Placeholder 1"/>
          <p:cNvSpPr>
            <a:spLocks noGrp="1"/>
          </p:cNvSpPr>
          <p:nvPr>
            <p:ph type="sldNum" sz="quarter" idx="18"/>
          </p:nvPr>
        </p:nvSpPr>
        <p:spPr/>
        <p:txBody>
          <a:bodyPr/>
          <a:lstStyle/>
          <a:p>
            <a:fld id="{9B0005A4-9A48-4F82-82D8-7D3EECF7B059}" type="slidenum">
              <a:rPr lang="en-US" smtClean="0"/>
              <a:pPr/>
              <a:t>29</a:t>
            </a:fld>
            <a:endParaRPr lang="en-US" dirty="0"/>
          </a:p>
        </p:txBody>
      </p:sp>
    </p:spTree>
    <p:custDataLst>
      <p:tags r:id="rId1"/>
    </p:custDataLst>
    <p:extLst>
      <p:ext uri="{BB962C8B-B14F-4D97-AF65-F5344CB8AC3E}">
        <p14:creationId xmlns:p14="http://schemas.microsoft.com/office/powerpoint/2010/main" val="374430782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2015 Proxy Season Overview</a:t>
            </a:r>
            <a:endParaRPr lang="en-US" dirty="0"/>
          </a:p>
        </p:txBody>
      </p:sp>
      <p:sp>
        <p:nvSpPr>
          <p:cNvPr id="7" name="Content Placeholder 6"/>
          <p:cNvSpPr>
            <a:spLocks noGrp="1"/>
          </p:cNvSpPr>
          <p:nvPr>
            <p:ph idx="1"/>
          </p:nvPr>
        </p:nvSpPr>
        <p:spPr/>
        <p:txBody>
          <a:bodyPr/>
          <a:lstStyle/>
          <a:p>
            <a:pPr lvl="1"/>
            <a:r>
              <a:rPr lang="en-US" sz="1600" b="1" dirty="0" smtClean="0"/>
              <a:t>Increased Volume of Shareholder Proposals. </a:t>
            </a:r>
            <a:r>
              <a:rPr lang="en-US" sz="1600" dirty="0" smtClean="0"/>
              <a:t>The volume of shareholder proposals increased by about 6.7% at Russell 3000 companies. </a:t>
            </a:r>
          </a:p>
          <a:p>
            <a:pPr lvl="2"/>
            <a:r>
              <a:rPr lang="en-US" sz="1600" dirty="0" smtClean="0"/>
              <a:t>Fortune 250 companies faced an average of 1.39 shareholder proposals.</a:t>
            </a:r>
          </a:p>
          <a:p>
            <a:pPr lvl="2"/>
            <a:r>
              <a:rPr lang="en-US" sz="1600" dirty="0" smtClean="0"/>
              <a:t>The most notable increase has been in proposals seeking proxy access, which accounted for 11% of all shareholder proposals faced by large companies.</a:t>
            </a:r>
          </a:p>
          <a:p>
            <a:pPr lvl="1"/>
            <a:r>
              <a:rPr lang="en-US" sz="1600" b="1" dirty="0" smtClean="0"/>
              <a:t>Increased Majority Support, But Only Due to Proxy Access. </a:t>
            </a:r>
            <a:r>
              <a:rPr lang="en-US" sz="1600" dirty="0" smtClean="0"/>
              <a:t>Majority support for shareholder proposals reached 11%, the highest since 2010. Not including proxy access proposals, however, only three percent of shareholder proposals received majority shareholder support – the lowest level in the past ten years.</a:t>
            </a:r>
          </a:p>
          <a:p>
            <a:pPr lvl="1"/>
            <a:r>
              <a:rPr lang="en-US" sz="1600" b="1" dirty="0" smtClean="0"/>
              <a:t>SEC No-Action Relief Declined. </a:t>
            </a:r>
            <a:r>
              <a:rPr lang="en-US" sz="1600" dirty="0" smtClean="0"/>
              <a:t>The proportion of no-action letters denied by the SEC staff reached 39%, the highest level in four years. </a:t>
            </a:r>
          </a:p>
          <a:p>
            <a:pPr lvl="2"/>
            <a:r>
              <a:rPr lang="en-US" sz="1600" dirty="0" smtClean="0"/>
              <a:t>Fifty-eight percent of no-action requests that were denied were premised on Rule </a:t>
            </a:r>
            <a:br>
              <a:rPr lang="en-US" sz="1600" dirty="0" smtClean="0"/>
            </a:br>
            <a:r>
              <a:rPr lang="en-US" sz="1600" dirty="0" err="1" smtClean="0"/>
              <a:t>14a</a:t>
            </a:r>
            <a:r>
              <a:rPr lang="en-US" sz="1600" dirty="0" smtClean="0"/>
              <a:t>-8(</a:t>
            </a:r>
            <a:r>
              <a:rPr lang="en-US" sz="1600" dirty="0" err="1" smtClean="0"/>
              <a:t>i</a:t>
            </a:r>
            <a:r>
              <a:rPr lang="en-US" sz="1600" dirty="0" smtClean="0"/>
              <a:t>)(3), which permits the exclusion of proposals that are vague or false and misleading.</a:t>
            </a:r>
          </a:p>
          <a:p>
            <a:pPr lvl="3"/>
            <a:r>
              <a:rPr lang="en-US" sz="1600" dirty="0" smtClean="0"/>
              <a:t>In 2015, only 2% of excluded proposals were excluded in reliance on Rule </a:t>
            </a:r>
            <a:r>
              <a:rPr lang="en-US" sz="1600" dirty="0" err="1" smtClean="0"/>
              <a:t>14a</a:t>
            </a:r>
            <a:r>
              <a:rPr lang="en-US" sz="1600" dirty="0" smtClean="0"/>
              <a:t>-8(</a:t>
            </a:r>
            <a:r>
              <a:rPr lang="en-US" sz="1600" dirty="0" err="1" smtClean="0"/>
              <a:t>i</a:t>
            </a:r>
            <a:r>
              <a:rPr lang="en-US" sz="1600" dirty="0" smtClean="0"/>
              <a:t>)(3), as compared with 18% in 2014.</a:t>
            </a:r>
          </a:p>
        </p:txBody>
      </p:sp>
      <p:sp>
        <p:nvSpPr>
          <p:cNvPr id="21"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Sources: Proxy Monitor 2015 Proxy Season Wrap-Up; </a:t>
            </a:r>
            <a:r>
              <a:rPr lang="en-US" sz="900" dirty="0" err="1"/>
              <a:t>ISS</a:t>
            </a:r>
            <a:r>
              <a:rPr lang="en-US" sz="900" dirty="0"/>
              <a:t>. </a:t>
            </a:r>
            <a:endParaRPr lang="en-US" sz="900" dirty="0" smtClean="0"/>
          </a:p>
        </p:txBody>
      </p:sp>
      <p:sp>
        <p:nvSpPr>
          <p:cNvPr id="2" name="Slide Number Placeholder 1"/>
          <p:cNvSpPr>
            <a:spLocks noGrp="1"/>
          </p:cNvSpPr>
          <p:nvPr>
            <p:ph type="sldNum" sz="quarter" idx="10"/>
          </p:nvPr>
        </p:nvSpPr>
        <p:spPr/>
        <p:txBody>
          <a:bodyPr/>
          <a:lstStyle/>
          <a:p>
            <a:fld id="{9B0005A4-9A48-4F82-82D8-7D3EECF7B059}" type="slidenum">
              <a:rPr lang="en-US" smtClean="0"/>
              <a:pPr/>
              <a:t>3</a:t>
            </a:fld>
            <a:endParaRPr lang="en-US" dirty="0"/>
          </a:p>
        </p:txBody>
      </p:sp>
    </p:spTree>
    <p:extLst>
      <p:ext uri="{BB962C8B-B14F-4D97-AF65-F5344CB8AC3E}">
        <p14:creationId xmlns:p14="http://schemas.microsoft.com/office/powerpoint/2010/main" val="34029499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Highlights –</a:t>
            </a:r>
            <a:r>
              <a:rPr lang="en-US" dirty="0"/>
              <a:t> Key Proposals </a:t>
            </a:r>
            <a:br>
              <a:rPr lang="en-US" dirty="0"/>
            </a:br>
            <a:r>
              <a:rPr lang="en-US" dirty="0"/>
              <a:t>Proxy Access – Pre-Emptive Action?</a:t>
            </a:r>
          </a:p>
        </p:txBody>
      </p:sp>
      <p:graphicFrame>
        <p:nvGraphicFramePr>
          <p:cNvPr id="8" name="Table 7"/>
          <p:cNvGraphicFramePr>
            <a:graphicFrameLocks noGrp="1"/>
          </p:cNvGraphicFramePr>
          <p:nvPr>
            <p:extLst>
              <p:ext uri="{D42A27DB-BD31-4B8C-83A1-F6EECF244321}">
                <p14:modId xmlns:p14="http://schemas.microsoft.com/office/powerpoint/2010/main" val="3544436958"/>
              </p:ext>
            </p:extLst>
          </p:nvPr>
        </p:nvGraphicFramePr>
        <p:xfrm>
          <a:off x="356616" y="1140029"/>
          <a:ext cx="8688320" cy="4788408"/>
        </p:xfrm>
        <a:graphic>
          <a:graphicData uri="http://schemas.openxmlformats.org/drawingml/2006/table">
            <a:tbl>
              <a:tblPr firstRow="1" bandRow="1">
                <a:tableStyleId>{5C22544A-7EE6-4342-B048-85BDC9FD1C3A}</a:tableStyleId>
              </a:tblPr>
              <a:tblGrid>
                <a:gridCol w="4337311"/>
                <a:gridCol w="4351009"/>
              </a:tblGrid>
              <a:tr h="192756">
                <a:tc>
                  <a:txBody>
                    <a:bodyPr/>
                    <a:lstStyle/>
                    <a:p>
                      <a:pPr algn="ctr">
                        <a:lnSpc>
                          <a:spcPct val="110000"/>
                        </a:lnSpc>
                        <a:spcAft>
                          <a:spcPts val="600"/>
                        </a:spcAft>
                      </a:pPr>
                      <a:r>
                        <a:rPr lang="en-US" sz="1200" dirty="0" smtClean="0"/>
                        <a:t>Pros of Pre-Emption</a:t>
                      </a:r>
                      <a:endParaRPr lang="en-US" sz="1200" dirty="0"/>
                    </a:p>
                  </a:txBody>
                  <a:tcPr>
                    <a:lnL w="12700" cmpd="sng">
                      <a:noFill/>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10000"/>
                        </a:lnSpc>
                        <a:spcAft>
                          <a:spcPts val="600"/>
                        </a:spcAft>
                      </a:pPr>
                      <a:r>
                        <a:rPr lang="en-US" sz="1200" dirty="0" smtClean="0"/>
                        <a:t>Cons of Pre-Emption</a:t>
                      </a:r>
                      <a:endParaRPr lang="en-US" sz="1200" dirty="0"/>
                    </a:p>
                  </a:txBody>
                  <a:tcP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754704">
                <a:tc>
                  <a:txBody>
                    <a:bodyPr/>
                    <a:lstStyle/>
                    <a:p>
                      <a:pPr marL="114300" indent="-114300">
                        <a:lnSpc>
                          <a:spcPct val="110000"/>
                        </a:lnSpc>
                        <a:spcBef>
                          <a:spcPts val="0"/>
                        </a:spcBef>
                        <a:spcAft>
                          <a:spcPts val="600"/>
                        </a:spcAft>
                        <a:buFont typeface="Arial" panose="020B0604020202020204" pitchFamily="34" charset="0"/>
                        <a:buChar char="•"/>
                      </a:pPr>
                      <a:r>
                        <a:rPr lang="en-US" sz="1200" dirty="0" smtClean="0">
                          <a:solidFill>
                            <a:schemeClr val="tx1"/>
                          </a:solidFill>
                        </a:rPr>
                        <a:t>May</a:t>
                      </a:r>
                      <a:r>
                        <a:rPr lang="en-US" sz="1200" baseline="0" dirty="0" smtClean="0">
                          <a:solidFill>
                            <a:schemeClr val="tx1"/>
                          </a:solidFill>
                        </a:rPr>
                        <a:t> provide for the ability to implement a proxy access right that is more effective and tailored to the needs of the company</a:t>
                      </a:r>
                      <a:endParaRPr lang="en-US" sz="1200" dirty="0" smtClean="0">
                        <a:solidFill>
                          <a:schemeClr val="tx1"/>
                        </a:solidFill>
                      </a:endParaRPr>
                    </a:p>
                    <a:p>
                      <a:pPr marL="114300" indent="-114300">
                        <a:lnSpc>
                          <a:spcPct val="110000"/>
                        </a:lnSpc>
                        <a:spcBef>
                          <a:spcPts val="0"/>
                        </a:spcBef>
                        <a:spcAft>
                          <a:spcPts val="600"/>
                        </a:spcAft>
                        <a:buFont typeface="Arial" panose="020B0604020202020204" pitchFamily="34" charset="0"/>
                        <a:buChar char="•"/>
                      </a:pPr>
                      <a:r>
                        <a:rPr lang="en-US" sz="1200" dirty="0" smtClean="0">
                          <a:solidFill>
                            <a:schemeClr val="tx1"/>
                          </a:solidFill>
                        </a:rPr>
                        <a:t>If the Board does not adopt proxy access before the shareholder proposal deadline, a 2016 proxy access proposal may contain</a:t>
                      </a:r>
                      <a:r>
                        <a:rPr lang="en-US" sz="1200" baseline="0" dirty="0" smtClean="0">
                          <a:solidFill>
                            <a:schemeClr val="tx1"/>
                          </a:solidFill>
                        </a:rPr>
                        <a:t> more onerous “bells and whistles” than the Comptroller’s 2015 Proposal</a:t>
                      </a:r>
                    </a:p>
                    <a:p>
                      <a:pPr marL="114300" indent="-114300" algn="l" defTabSz="914400" rtl="0" eaLnBrk="1" latinLnBrk="0" hangingPunct="1">
                        <a:lnSpc>
                          <a:spcPct val="110000"/>
                        </a:lnSpc>
                        <a:spcBef>
                          <a:spcPts val="0"/>
                        </a:spcBef>
                        <a:spcAft>
                          <a:spcPts val="600"/>
                        </a:spcAft>
                        <a:buFont typeface="Arial" panose="020B0604020202020204" pitchFamily="34" charset="0"/>
                        <a:buChar char="•"/>
                      </a:pPr>
                      <a:r>
                        <a:rPr lang="en-US" sz="1200" kern="1200" baseline="0" dirty="0" smtClean="0">
                          <a:solidFill>
                            <a:schemeClr val="tx1"/>
                          </a:solidFill>
                          <a:latin typeface="+mn-lt"/>
                          <a:ea typeface="+mn-ea"/>
                          <a:cs typeface="+mn-cs"/>
                        </a:rPr>
                        <a:t>Simplifies subsequent unilateral “fine tuning” of proxy access provisions by Board rather than Board amendment of shareholder-adopted bylaw provision</a:t>
                      </a:r>
                    </a:p>
                    <a:p>
                      <a:pPr marL="114300" indent="-114300" algn="l" defTabSz="914400" rtl="0" eaLnBrk="1" latinLnBrk="0" hangingPunct="1">
                        <a:lnSpc>
                          <a:spcPct val="110000"/>
                        </a:lnSpc>
                        <a:spcBef>
                          <a:spcPts val="0"/>
                        </a:spcBef>
                        <a:spcAft>
                          <a:spcPts val="600"/>
                        </a:spcAft>
                        <a:buFont typeface="Arial" panose="020B0604020202020204" pitchFamily="34" charset="0"/>
                        <a:buChar char="•"/>
                      </a:pPr>
                      <a:r>
                        <a:rPr lang="en-US" sz="1200" kern="1200" baseline="0" dirty="0" smtClean="0">
                          <a:solidFill>
                            <a:schemeClr val="tx1"/>
                          </a:solidFill>
                          <a:latin typeface="+mn-lt"/>
                          <a:ea typeface="+mn-ea"/>
                          <a:cs typeface="+mn-cs"/>
                        </a:rPr>
                        <a:t>Could discourage the submission of future shareholder proposals, as proponents may target those companies that have yet to provide any proxy access right</a:t>
                      </a:r>
                      <a:endParaRPr lang="en-US" sz="1200" baseline="0" dirty="0" smtClean="0">
                        <a:solidFill>
                          <a:schemeClr val="tx1"/>
                        </a:solidFill>
                      </a:endParaRPr>
                    </a:p>
                    <a:p>
                      <a:pPr marL="114300" indent="-114300">
                        <a:lnSpc>
                          <a:spcPct val="110000"/>
                        </a:lnSpc>
                        <a:spcBef>
                          <a:spcPts val="0"/>
                        </a:spcBef>
                        <a:spcAft>
                          <a:spcPts val="600"/>
                        </a:spcAft>
                        <a:buFont typeface="Arial" panose="020B0604020202020204" pitchFamily="34" charset="0"/>
                        <a:buChar char="•"/>
                      </a:pPr>
                      <a:r>
                        <a:rPr lang="en-US" sz="1200" baseline="0" dirty="0" smtClean="0">
                          <a:solidFill>
                            <a:schemeClr val="tx1"/>
                          </a:solidFill>
                        </a:rPr>
                        <a:t>May provide “substantial implementation” argument for exclusion of subsequent shareholder proposals regarding proxy access, depending on the terms and conditions of the proposal</a:t>
                      </a:r>
                    </a:p>
                    <a:p>
                      <a:pPr marL="114300" indent="-114300">
                        <a:lnSpc>
                          <a:spcPct val="110000"/>
                        </a:lnSpc>
                        <a:spcBef>
                          <a:spcPts val="0"/>
                        </a:spcBef>
                        <a:spcAft>
                          <a:spcPts val="600"/>
                        </a:spcAft>
                        <a:buFont typeface="Arial" panose="020B0604020202020204" pitchFamily="34" charset="0"/>
                        <a:buChar char="•"/>
                      </a:pPr>
                      <a:r>
                        <a:rPr lang="en-US" sz="1200" baseline="0" dirty="0" smtClean="0">
                          <a:solidFill>
                            <a:schemeClr val="tx1"/>
                          </a:solidFill>
                        </a:rPr>
                        <a:t>Demonstrates that the Board is proactive; company may be viewed as shareholder-friendly and more of a governance leader</a:t>
                      </a: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114300" indent="-114300" algn="l" defTabSz="914400" rtl="0" eaLnBrk="1" latinLnBrk="0" hangingPunct="1">
                        <a:lnSpc>
                          <a:spcPct val="11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Guarantees that the Company will have a proxy access bylaw, but does not guarantee the Company will not get a proxy access proposal in the future</a:t>
                      </a:r>
                    </a:p>
                    <a:p>
                      <a:pPr marL="114300" marR="0" indent="-1143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The proxy access landscape is still developing, and a lot more will be known after the 2016 proxy season. If a company were to pre-emptively adopt, the company could adopt a form of proxy access that:</a:t>
                      </a:r>
                    </a:p>
                    <a:p>
                      <a:pPr marL="290513" marR="0" indent="-176213" algn="l" defTabSz="914400" rtl="0" eaLnBrk="1" fontAlgn="auto" latinLnBrk="0" hangingPunct="1">
                        <a:lnSpc>
                          <a:spcPct val="110000"/>
                        </a:lnSpc>
                        <a:spcBef>
                          <a:spcPts val="0"/>
                        </a:spcBef>
                        <a:spcAft>
                          <a:spcPts val="600"/>
                        </a:spcAft>
                        <a:buClrTx/>
                        <a:buSzTx/>
                        <a:buFont typeface="Georgia" panose="02040502050405020303" pitchFamily="18" charset="0"/>
                        <a:buChar char="–"/>
                        <a:tabLst/>
                        <a:defRPr/>
                      </a:pPr>
                      <a:r>
                        <a:rPr lang="en-US" sz="1200" baseline="0" dirty="0" smtClean="0">
                          <a:solidFill>
                            <a:schemeClr val="tx1"/>
                          </a:solidFill>
                        </a:rPr>
                        <a:t>does not conform with the desires of the company’s institutional investors, as institutional investors continue to develop their policies regarding proxy access, with some investors firmly against proxy access and others more supportive;</a:t>
                      </a:r>
                    </a:p>
                    <a:p>
                      <a:pPr marL="290513" marR="0" indent="-176213" algn="l" defTabSz="914400" rtl="0" eaLnBrk="1" fontAlgn="auto" latinLnBrk="0" hangingPunct="1">
                        <a:lnSpc>
                          <a:spcPct val="110000"/>
                        </a:lnSpc>
                        <a:spcBef>
                          <a:spcPts val="0"/>
                        </a:spcBef>
                        <a:spcAft>
                          <a:spcPts val="600"/>
                        </a:spcAft>
                        <a:buClrTx/>
                        <a:buSzTx/>
                        <a:buFont typeface="Georgia" panose="02040502050405020303" pitchFamily="18" charset="0"/>
                        <a:buChar char="–"/>
                        <a:tabLst/>
                        <a:defRPr/>
                      </a:pPr>
                      <a:r>
                        <a:rPr lang="en-US" sz="1200" baseline="0" dirty="0" smtClean="0">
                          <a:solidFill>
                            <a:schemeClr val="tx1"/>
                          </a:solidFill>
                        </a:rPr>
                        <a:t>is objectionable to proxy advisory firms, which are continuing to refine their policies; or</a:t>
                      </a:r>
                    </a:p>
                    <a:p>
                      <a:pPr marL="290513" marR="0" indent="-176213" algn="l" defTabSz="914400" rtl="0" eaLnBrk="1" fontAlgn="auto" latinLnBrk="0" hangingPunct="1">
                        <a:lnSpc>
                          <a:spcPct val="110000"/>
                        </a:lnSpc>
                        <a:spcBef>
                          <a:spcPts val="0"/>
                        </a:spcBef>
                        <a:spcAft>
                          <a:spcPts val="600"/>
                        </a:spcAft>
                        <a:buClrTx/>
                        <a:buSzTx/>
                        <a:buFont typeface="Georgia" panose="02040502050405020303" pitchFamily="18" charset="0"/>
                        <a:buChar char="–"/>
                        <a:tabLst/>
                        <a:defRPr/>
                      </a:pPr>
                      <a:r>
                        <a:rPr lang="en-US" sz="1200" baseline="0" dirty="0" smtClean="0">
                          <a:solidFill>
                            <a:schemeClr val="tx1"/>
                          </a:solidFill>
                        </a:rPr>
                        <a:t>is, conversely, more restrictive to the company than what institutional investors and/or the proxy advisory firms are willing to accept.</a:t>
                      </a:r>
                    </a:p>
                    <a:p>
                      <a:pPr marL="171450" indent="-171450">
                        <a:lnSpc>
                          <a:spcPct val="110000"/>
                        </a:lnSpc>
                        <a:spcBef>
                          <a:spcPts val="0"/>
                        </a:spcBef>
                        <a:spcAft>
                          <a:spcPts val="600"/>
                        </a:spcAft>
                        <a:buFont typeface="Arial" panose="020B0604020202020204" pitchFamily="34" charset="0"/>
                        <a:buChar char="•"/>
                      </a:pPr>
                      <a:endParaRPr lang="en-US" sz="1200" dirty="0">
                        <a:solidFill>
                          <a:schemeClr val="tx1"/>
                        </a:solidFill>
                      </a:endParaRP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Slide Number Placeholder 2"/>
          <p:cNvSpPr>
            <a:spLocks noGrp="1"/>
          </p:cNvSpPr>
          <p:nvPr>
            <p:ph type="sldNum" sz="quarter" idx="18"/>
          </p:nvPr>
        </p:nvSpPr>
        <p:spPr/>
        <p:txBody>
          <a:bodyPr/>
          <a:lstStyle/>
          <a:p>
            <a:fld id="{9B0005A4-9A48-4F82-82D8-7D3EECF7B059}" type="slidenum">
              <a:rPr lang="en-US" smtClean="0"/>
              <a:pPr/>
              <a:t>30</a:t>
            </a:fld>
            <a:endParaRPr lang="en-US" dirty="0"/>
          </a:p>
        </p:txBody>
      </p:sp>
    </p:spTree>
    <p:extLst>
      <p:ext uri="{BB962C8B-B14F-4D97-AF65-F5344CB8AC3E}">
        <p14:creationId xmlns:p14="http://schemas.microsoft.com/office/powerpoint/2010/main" val="4027981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Access – </a:t>
            </a:r>
            <a:r>
              <a:rPr lang="en-US" dirty="0"/>
              <a:t>Features of Proxy Access Bylaws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560658207"/>
              </p:ext>
            </p:extLst>
          </p:nvPr>
        </p:nvGraphicFramePr>
        <p:xfrm>
          <a:off x="356616" y="825500"/>
          <a:ext cx="8503920" cy="5305044"/>
        </p:xfrm>
        <a:graphic>
          <a:graphicData uri="http://schemas.openxmlformats.org/drawingml/2006/table">
            <a:tbl>
              <a:tblPr firstRow="1" bandRow="1">
                <a:tableStyleId>{2D5ABB26-0587-4C30-8999-92F81FD0307C}</a:tableStyleId>
              </a:tblPr>
              <a:tblGrid>
                <a:gridCol w="1920240"/>
                <a:gridCol w="4937760"/>
                <a:gridCol w="1645920"/>
              </a:tblGrid>
              <a:tr h="274320">
                <a:tc>
                  <a:txBody>
                    <a:bodyPr/>
                    <a:lstStyle/>
                    <a:p>
                      <a:pPr algn="l">
                        <a:lnSpc>
                          <a:spcPct val="110000"/>
                        </a:lnSpc>
                      </a:pPr>
                      <a:r>
                        <a:rPr lang="en-US" sz="1100" b="1" cap="none" baseline="0" dirty="0" smtClean="0">
                          <a:solidFill>
                            <a:schemeClr val="tx2"/>
                          </a:solidFill>
                        </a:rPr>
                        <a:t>Key feature</a:t>
                      </a:r>
                      <a:endParaRPr lang="en-US" sz="1100" b="1" cap="none" baseline="0" dirty="0">
                        <a:solidFill>
                          <a:schemeClr val="tx2"/>
                        </a:solidFill>
                      </a:endParaRPr>
                    </a:p>
                  </a:txBody>
                  <a:tcPr anchor="ctr">
                    <a:lnL w="381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pPr>
                      <a:r>
                        <a:rPr lang="en-US" sz="1100" b="1" cap="none" baseline="0" dirty="0" smtClean="0">
                          <a:solidFill>
                            <a:schemeClr val="tx2"/>
                          </a:solidFill>
                        </a:rPr>
                        <a:t>Options</a:t>
                      </a:r>
                      <a:endParaRPr lang="en-US" sz="1100" b="1" cap="none" baseline="0" dirty="0">
                        <a:solidFill>
                          <a:schemeClr val="tx2"/>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pPr>
                      <a:r>
                        <a:rPr lang="en-US" sz="1100" b="1" cap="none" baseline="0" dirty="0" smtClean="0">
                          <a:solidFill>
                            <a:schemeClr val="tx2"/>
                          </a:solidFill>
                        </a:rPr>
                        <a:t>Findings</a:t>
                      </a:r>
                      <a:endParaRPr lang="en-US" sz="1100" b="1" cap="none" baseline="0" dirty="0">
                        <a:solidFill>
                          <a:schemeClr val="tx2"/>
                        </a:solidFill>
                      </a:endParaRPr>
                    </a:p>
                  </a:txBody>
                  <a:tcPr anchor="ctr">
                    <a:lnL w="9525"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dirty="0" smtClean="0">
                          <a:solidFill>
                            <a:schemeClr val="tx2"/>
                          </a:solidFill>
                        </a:rPr>
                        <a:t>Ownership Threshold</a:t>
                      </a:r>
                      <a:endParaRPr lang="en-US" sz="900" dirty="0">
                        <a:solidFill>
                          <a:schemeClr val="tx2"/>
                        </a:solidFill>
                      </a:endParaRPr>
                    </a:p>
                  </a:txBody>
                  <a:tcPr anchor="ctr">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74% (17/23)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26% (6/23)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baseline="0" dirty="0" smtClean="0">
                          <a:solidFill>
                            <a:schemeClr val="tx2"/>
                          </a:solidFill>
                        </a:rPr>
                        <a:t>Length of Ownership</a:t>
                      </a:r>
                      <a:endParaRPr lang="en-US" sz="900" dirty="0">
                        <a:solidFill>
                          <a:schemeClr val="tx2"/>
                        </a:solidFill>
                      </a:endParaRPr>
                    </a:p>
                  </a:txBody>
                  <a:tcPr anchor="ctr">
                    <a:lnL>
                      <a:noFill/>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lang="en-US" sz="900" baseline="0" dirty="0" smtClean="0">
                          <a:solidFill>
                            <a:schemeClr val="tx1"/>
                          </a:solidFill>
                        </a:rPr>
                        <a:t>Three years</a:t>
                      </a:r>
                      <a:endParaRPr lang="en-US" sz="900" dirty="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lang="en-US" sz="900" baseline="0" dirty="0" smtClean="0">
                          <a:solidFill>
                            <a:schemeClr val="tx1"/>
                          </a:solidFill>
                        </a:rPr>
                        <a:t>100% (23/23)</a:t>
                      </a:r>
                      <a:endParaRPr lang="en-US" sz="900" dirty="0" smtClean="0">
                        <a:solidFill>
                          <a:schemeClr val="tx1"/>
                        </a:solidFill>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baseline="0" dirty="0" smtClean="0">
                          <a:solidFill>
                            <a:schemeClr val="tx2"/>
                          </a:solidFill>
                        </a:rPr>
                        <a:t>Maximum Number of Shareholder Nominees</a:t>
                      </a:r>
                      <a:endParaRPr lang="en-US" sz="900" dirty="0">
                        <a:solidFill>
                          <a:schemeClr val="tx2"/>
                        </a:solidFill>
                      </a:endParaRPr>
                    </a:p>
                  </a:txBody>
                  <a:tcPr anchor="ctr">
                    <a:lnL>
                      <a:noFill/>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20% of board</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25% of board</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74% (17/23)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26% (6/23)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584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baseline="0" dirty="0" smtClean="0">
                          <a:solidFill>
                            <a:schemeClr val="tx2"/>
                          </a:solidFill>
                        </a:rPr>
                        <a:t>Composition of Cap</a:t>
                      </a:r>
                      <a:endParaRPr lang="en-US" sz="900" b="0" baseline="0" dirty="0" smtClean="0">
                        <a:solidFill>
                          <a:schemeClr val="tx2"/>
                        </a:solidFill>
                      </a:endParaRPr>
                    </a:p>
                    <a:p>
                      <a:pPr marL="171450" marR="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900" baseline="0" dirty="0" smtClean="0">
                        <a:solidFill>
                          <a:schemeClr val="tx2"/>
                        </a:solidFill>
                      </a:endParaRPr>
                    </a:p>
                    <a:p>
                      <a:pPr algn="l">
                        <a:lnSpc>
                          <a:spcPct val="110000"/>
                        </a:lnSpc>
                      </a:pPr>
                      <a:endParaRPr lang="en-US" sz="900" dirty="0">
                        <a:solidFill>
                          <a:schemeClr val="tx2"/>
                        </a:solidFill>
                      </a:endParaRPr>
                    </a:p>
                  </a:txBody>
                  <a:tcPr anchor="ctr">
                    <a:lnL>
                      <a:noFill/>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Shareholder nominees who the board nominates</a:t>
                      </a:r>
                    </a:p>
                    <a:p>
                      <a:pPr marL="117475" indent="-117475" algn="l" defTabSz="914400" rtl="0" eaLnBrk="1" latinLnBrk="0" hangingPunct="1">
                        <a:lnSpc>
                          <a:spcPct val="110000"/>
                        </a:lnSpc>
                        <a:spcAft>
                          <a:spcPts val="200"/>
                        </a:spcAft>
                        <a:buFont typeface="Arial" panose="020B0604020202020204" pitchFamily="34" charset="0"/>
                        <a:buChar char="•"/>
                      </a:pPr>
                      <a:r>
                        <a:rPr lang="en-US" sz="900" kern="1200" baseline="0" dirty="0" smtClean="0">
                          <a:solidFill>
                            <a:schemeClr val="tx1"/>
                          </a:solidFill>
                          <a:latin typeface="+mn-lt"/>
                          <a:ea typeface="+mn-ea"/>
                          <a:cs typeface="+mn-cs"/>
                        </a:rPr>
                        <a:t>Shareholder nominees who are withdrawn</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Incumbent directors who the board nominates for reelection and who were previously shareholder nominees</a:t>
                      </a:r>
                    </a:p>
                    <a:p>
                      <a:pPr marL="117475" indent="-117475" algn="l" defTabSz="914400" rtl="0" eaLnBrk="1" latinLnBrk="0" hangingPunct="1">
                        <a:lnSpc>
                          <a:spcPct val="110000"/>
                        </a:lnSpc>
                        <a:spcAft>
                          <a:spcPts val="200"/>
                        </a:spcAft>
                        <a:buFont typeface="Arial" panose="020B0604020202020204" pitchFamily="34" charset="0"/>
                        <a:buChar char="•"/>
                      </a:pPr>
                      <a:r>
                        <a:rPr lang="en-US" sz="900" kern="1200" baseline="0" dirty="0" smtClean="0">
                          <a:solidFill>
                            <a:schemeClr val="tx1"/>
                          </a:solidFill>
                          <a:latin typeface="+mn-lt"/>
                          <a:ea typeface="+mn-ea"/>
                          <a:cs typeface="+mn-cs"/>
                        </a:rPr>
                        <a:t>Nominations under the advance notice bylaw</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100% (23/23)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83% (19/23)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35% (8/23)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22% (5/23)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008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rPr>
                        <a:t>Shareholder Group Limits</a:t>
                      </a:r>
                      <a:endParaRPr lang="en-US" sz="900" dirty="0">
                        <a:solidFill>
                          <a:schemeClr val="tx2"/>
                        </a:solidFill>
                      </a:endParaRP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No limit</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10 shareholders</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20 shareholders</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9% (2/23)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13% (3/23)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74% (17/23)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109728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baseline="0" dirty="0" smtClean="0">
                          <a:solidFill>
                            <a:schemeClr val="tx2"/>
                          </a:solidFill>
                        </a:rPr>
                        <a:t>Ramifications of Advance Notice Nominees</a:t>
                      </a: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indent="-117475" algn="l" defTabSz="914400" rtl="0" eaLnBrk="1" latinLnBrk="0" hangingPunct="1">
                        <a:lnSpc>
                          <a:spcPct val="110000"/>
                        </a:lnSpc>
                        <a:spcAft>
                          <a:spcPts val="200"/>
                        </a:spcAft>
                        <a:buFont typeface="Arial" panose="020B0604020202020204" pitchFamily="34" charset="0"/>
                        <a:buChar char="•"/>
                      </a:pPr>
                      <a:r>
                        <a:rPr lang="en-US" sz="900" kern="1200" baseline="0" dirty="0" smtClean="0">
                          <a:solidFill>
                            <a:schemeClr val="tx1"/>
                          </a:solidFill>
                          <a:latin typeface="+mn-lt"/>
                          <a:ea typeface="+mn-ea"/>
                          <a:cs typeface="+mn-cs"/>
                        </a:rPr>
                        <a:t>Prohibits proxy access</a:t>
                      </a:r>
                    </a:p>
                    <a:p>
                      <a:pPr marL="117475" indent="-117475" algn="l" defTabSz="914400" rtl="0" eaLnBrk="1" latinLnBrk="0" hangingPunct="1">
                        <a:lnSpc>
                          <a:spcPct val="110000"/>
                        </a:lnSpc>
                        <a:spcAft>
                          <a:spcPts val="200"/>
                        </a:spcAft>
                        <a:buFont typeface="Arial" panose="020B0604020202020204" pitchFamily="34" charset="0"/>
                        <a:buChar char="•"/>
                      </a:pPr>
                      <a:r>
                        <a:rPr lang="en-US" sz="900" kern="1200" baseline="0" dirty="0" smtClean="0">
                          <a:solidFill>
                            <a:schemeClr val="tx1"/>
                          </a:solidFill>
                          <a:latin typeface="+mn-lt"/>
                          <a:ea typeface="+mn-ea"/>
                          <a:cs typeface="+mn-cs"/>
                        </a:rPr>
                        <a:t>Nominee is disqualified if he or she is nominated under both the proxy access and advance notice bylaws</a:t>
                      </a:r>
                    </a:p>
                    <a:p>
                      <a:pPr marL="117475" indent="-117475" algn="l" defTabSz="914400" rtl="0" eaLnBrk="1" latinLnBrk="0" hangingPunct="1">
                        <a:lnSpc>
                          <a:spcPct val="110000"/>
                        </a:lnSpc>
                        <a:spcAft>
                          <a:spcPts val="200"/>
                        </a:spcAft>
                        <a:buFont typeface="Arial" panose="020B0604020202020204" pitchFamily="34" charset="0"/>
                        <a:buChar char="•"/>
                      </a:pPr>
                      <a:r>
                        <a:rPr lang="en-US" sz="900" kern="1200" baseline="0" dirty="0" smtClean="0">
                          <a:solidFill>
                            <a:schemeClr val="tx1"/>
                          </a:solidFill>
                          <a:latin typeface="+mn-lt"/>
                          <a:ea typeface="+mn-ea"/>
                          <a:cs typeface="+mn-cs"/>
                        </a:rPr>
                        <a:t>Nominee is included in 20%/25% cap</a:t>
                      </a:r>
                    </a:p>
                    <a:p>
                      <a:pPr marL="117475" indent="-117475" algn="l" defTabSz="914400" rtl="0" eaLnBrk="1" latinLnBrk="0" hangingPunct="1">
                        <a:lnSpc>
                          <a:spcPct val="110000"/>
                        </a:lnSpc>
                        <a:spcAft>
                          <a:spcPts val="200"/>
                        </a:spcAft>
                        <a:buFont typeface="Arial" panose="020B0604020202020204" pitchFamily="34" charset="0"/>
                        <a:buChar char="•"/>
                      </a:pPr>
                      <a:r>
                        <a:rPr lang="en-US" sz="900" kern="1200" baseline="0" dirty="0" smtClean="0">
                          <a:solidFill>
                            <a:schemeClr val="tx1"/>
                          </a:solidFill>
                          <a:latin typeface="+mn-lt"/>
                          <a:ea typeface="+mn-ea"/>
                          <a:cs typeface="+mn-cs"/>
                        </a:rPr>
                        <a:t>Proxy access is prohibited if the number of advance notice nominees is greater than or equal to 50% of the board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61% (14/23)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39% (9/23)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22% (5/23)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17% (4/23)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baseline="0" dirty="0" smtClean="0">
                          <a:solidFill>
                            <a:schemeClr val="tx2"/>
                          </a:solidFill>
                        </a:rPr>
                        <a:t>Future Disqualification of Shareholder Nominees</a:t>
                      </a:r>
                      <a:endParaRPr lang="en-US" sz="900" dirty="0" smtClean="0">
                        <a:solidFill>
                          <a:schemeClr val="tx2"/>
                        </a:solidFill>
                      </a:endParaRP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indent="0">
                        <a:lnSpc>
                          <a:spcPct val="110000"/>
                        </a:lnSpc>
                        <a:spcAft>
                          <a:spcPts val="200"/>
                        </a:spcAft>
                        <a:buFont typeface="Arial" panose="020B0604020202020204" pitchFamily="34" charset="0"/>
                        <a:buNone/>
                      </a:pPr>
                      <a:r>
                        <a:rPr lang="en-US" sz="900" dirty="0" smtClean="0">
                          <a:solidFill>
                            <a:schemeClr val="tx1"/>
                          </a:solidFill>
                        </a:rPr>
                        <a:t>Prohibited</a:t>
                      </a:r>
                      <a:r>
                        <a:rPr lang="en-US" sz="900" baseline="0" dirty="0" smtClean="0">
                          <a:solidFill>
                            <a:schemeClr val="tx1"/>
                          </a:solidFill>
                        </a:rPr>
                        <a:t> from serving as a shareholder nominee </a:t>
                      </a:r>
                      <a:r>
                        <a:rPr lang="en-US" sz="900" dirty="0" smtClean="0">
                          <a:solidFill>
                            <a:schemeClr val="tx1"/>
                          </a:solidFill>
                        </a:rPr>
                        <a:t>for</a:t>
                      </a:r>
                      <a:r>
                        <a:rPr lang="en-US" sz="900" baseline="0" dirty="0" smtClean="0">
                          <a:solidFill>
                            <a:schemeClr val="tx1"/>
                          </a:solidFill>
                        </a:rPr>
                        <a:t> two years if he or she withdraws, becomes ineligible, or r</a:t>
                      </a:r>
                      <a:r>
                        <a:rPr lang="en-US" sz="900" dirty="0" smtClean="0">
                          <a:solidFill>
                            <a:schemeClr val="tx1"/>
                          </a:solidFill>
                        </a:rPr>
                        <a:t>eceives</a:t>
                      </a:r>
                      <a:r>
                        <a:rPr lang="en-US" sz="900" baseline="0" dirty="0" smtClean="0">
                          <a:solidFill>
                            <a:schemeClr val="tx1"/>
                          </a:solidFill>
                        </a:rPr>
                        <a:t> less than 25% of the votes cast in favor of election</a:t>
                      </a:r>
                      <a:endParaRPr lang="en-US" sz="900" dirty="0" smtClean="0">
                        <a:solidFill>
                          <a:schemeClr val="tx1"/>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91% (21/23)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baseline="0" dirty="0" smtClean="0">
                          <a:solidFill>
                            <a:schemeClr val="tx2"/>
                          </a:solidFill>
                        </a:rPr>
                        <a:t>Future Disqualification of Nominating Shareholders</a:t>
                      </a:r>
                      <a:endParaRPr lang="en-US" sz="900" dirty="0" smtClean="0">
                        <a:solidFill>
                          <a:schemeClr val="tx2"/>
                        </a:solidFill>
                      </a:endParaRP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lang="en-US" sz="900" dirty="0" smtClean="0">
                          <a:solidFill>
                            <a:schemeClr val="tx1"/>
                          </a:solidFill>
                        </a:rPr>
                        <a:t>Prohibited</a:t>
                      </a:r>
                      <a:r>
                        <a:rPr lang="en-US" sz="900" baseline="0" dirty="0" smtClean="0">
                          <a:solidFill>
                            <a:schemeClr val="tx1"/>
                          </a:solidFill>
                        </a:rPr>
                        <a:t> from using proxy access </a:t>
                      </a:r>
                      <a:r>
                        <a:rPr lang="en-US" sz="900" dirty="0" smtClean="0">
                          <a:solidFill>
                            <a:schemeClr val="tx1"/>
                          </a:solidFill>
                        </a:rPr>
                        <a:t>for two years if</a:t>
                      </a:r>
                      <a:r>
                        <a:rPr lang="en-US" sz="900" baseline="0" dirty="0" smtClean="0">
                          <a:solidFill>
                            <a:schemeClr val="tx1"/>
                          </a:solidFill>
                        </a:rPr>
                        <a:t> his or her s</a:t>
                      </a:r>
                      <a:r>
                        <a:rPr lang="en-US" sz="900" dirty="0" smtClean="0">
                          <a:solidFill>
                            <a:schemeClr val="tx1"/>
                          </a:solidFill>
                        </a:rPr>
                        <a:t>hareholder nominee is elected to the board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22% (5/23)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8"/>
          </p:nvPr>
        </p:nvSpPr>
        <p:spPr/>
        <p:txBody>
          <a:bodyPr/>
          <a:lstStyle/>
          <a:p>
            <a:fld id="{9B0005A4-9A48-4F82-82D8-7D3EECF7B059}" type="slidenum">
              <a:rPr lang="en-US" smtClean="0"/>
              <a:pPr/>
              <a:t>31</a:t>
            </a:fld>
            <a:endParaRPr lang="en-US" dirty="0"/>
          </a:p>
        </p:txBody>
      </p:sp>
    </p:spTree>
    <p:extLst>
      <p:ext uri="{BB962C8B-B14F-4D97-AF65-F5344CB8AC3E}">
        <p14:creationId xmlns:p14="http://schemas.microsoft.com/office/powerpoint/2010/main" val="38556391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Access – </a:t>
            </a:r>
            <a:r>
              <a:rPr lang="en-US" dirty="0"/>
              <a:t>Features of Proxy Access Bylaws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009818161"/>
              </p:ext>
            </p:extLst>
          </p:nvPr>
        </p:nvGraphicFramePr>
        <p:xfrm>
          <a:off x="356616" y="825500"/>
          <a:ext cx="8503920" cy="5163121"/>
        </p:xfrm>
        <a:graphic>
          <a:graphicData uri="http://schemas.openxmlformats.org/drawingml/2006/table">
            <a:tbl>
              <a:tblPr firstRow="1" bandRow="1">
                <a:tableStyleId>{2D5ABB26-0587-4C30-8999-92F81FD0307C}</a:tableStyleId>
              </a:tblPr>
              <a:tblGrid>
                <a:gridCol w="1920240"/>
                <a:gridCol w="4937760"/>
                <a:gridCol w="1645920"/>
              </a:tblGrid>
              <a:tr h="274320">
                <a:tc>
                  <a:txBody>
                    <a:bodyPr/>
                    <a:lstStyle/>
                    <a:p>
                      <a:pPr algn="l">
                        <a:lnSpc>
                          <a:spcPct val="110000"/>
                        </a:lnSpc>
                      </a:pPr>
                      <a:r>
                        <a:rPr lang="en-US" sz="1100" b="1" cap="none" baseline="0" dirty="0" smtClean="0">
                          <a:solidFill>
                            <a:schemeClr val="tx2"/>
                          </a:solidFill>
                        </a:rPr>
                        <a:t>Key feature</a:t>
                      </a:r>
                      <a:endParaRPr lang="en-US" sz="1100" b="1" cap="none" baseline="0" dirty="0">
                        <a:solidFill>
                          <a:schemeClr val="tx2"/>
                        </a:solidFill>
                      </a:endParaRPr>
                    </a:p>
                  </a:txBody>
                  <a:tcPr anchor="ctr">
                    <a:lnL w="381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pPr>
                      <a:r>
                        <a:rPr lang="en-US" sz="1100" b="1" cap="none" baseline="0" dirty="0" smtClean="0">
                          <a:solidFill>
                            <a:schemeClr val="tx2"/>
                          </a:solidFill>
                        </a:rPr>
                        <a:t>Options</a:t>
                      </a:r>
                      <a:endParaRPr lang="en-US" sz="1100" b="1" cap="none" baseline="0" dirty="0">
                        <a:solidFill>
                          <a:schemeClr val="tx2"/>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pPr>
                      <a:r>
                        <a:rPr lang="en-US" sz="1100" b="1" cap="none" baseline="0" dirty="0" smtClean="0">
                          <a:solidFill>
                            <a:schemeClr val="tx2"/>
                          </a:solidFill>
                        </a:rPr>
                        <a:t>Findings</a:t>
                      </a:r>
                      <a:endParaRPr lang="en-US" sz="1100" b="1" cap="none" baseline="0" dirty="0">
                        <a:solidFill>
                          <a:schemeClr val="tx2"/>
                        </a:solidFill>
                      </a:endParaRPr>
                    </a:p>
                  </a:txBody>
                  <a:tcPr anchor="ctr">
                    <a:lnL w="9525"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Change of Control</a:t>
                      </a:r>
                      <a:endParaRPr lang="en-US" sz="900" b="1" kern="1200" baseline="0" dirty="0">
                        <a:solidFill>
                          <a:schemeClr val="tx2"/>
                        </a:solidFill>
                        <a:latin typeface="+mn-lt"/>
                        <a:ea typeface="+mn-ea"/>
                        <a:cs typeface="+mn-cs"/>
                      </a:endParaRPr>
                    </a:p>
                  </a:txBody>
                  <a:tcPr anchor="ctr">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Nominating shareholder must represent he or she purchased his or her shares without the intent to cause a change of control and presently does not have such intent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lang="en-US" sz="900" kern="1200" baseline="0" dirty="0" smtClean="0">
                          <a:solidFill>
                            <a:schemeClr val="tx1"/>
                          </a:solidFill>
                          <a:latin typeface="+mn-lt"/>
                          <a:ea typeface="+mn-ea"/>
                          <a:cs typeface="+mn-cs"/>
                        </a:rPr>
                        <a:t>100% (23/23)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100584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Ownership Holding Period</a:t>
                      </a:r>
                      <a:endParaRPr lang="en-US" sz="900" b="1" kern="1200" baseline="0" dirty="0">
                        <a:solidFill>
                          <a:schemeClr val="tx2"/>
                        </a:solidFill>
                        <a:latin typeface="+mn-lt"/>
                        <a:ea typeface="+mn-ea"/>
                        <a:cs typeface="+mn-cs"/>
                      </a:endParaRPr>
                    </a:p>
                  </a:txBody>
                  <a:tcPr anchor="ctr">
                    <a:lnL>
                      <a:noFill/>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Nominating shareholder must represent he or she will:</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Maintain qualifying ownership through the annual meeting</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Maintain qualifying ownership for one year after the annual meeting</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Disclose his or her intentions as to maintaining qualifying ownership for one year after the annual meeting</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96% (22/23)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17% (4/23)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43% (10/23)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8157">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Nominations and Proxies</a:t>
                      </a:r>
                      <a:endParaRPr lang="en-US" sz="900" b="1" kern="1200" baseline="0" dirty="0">
                        <a:solidFill>
                          <a:schemeClr val="tx2"/>
                        </a:solidFill>
                        <a:latin typeface="+mn-lt"/>
                        <a:ea typeface="+mn-ea"/>
                        <a:cs typeface="+mn-cs"/>
                      </a:endParaRPr>
                    </a:p>
                  </a:txBody>
                  <a:tcPr anchor="ctr">
                    <a:lnL>
                      <a:noFill/>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Nominating shareholder must represent he or she will not nominate other nominees and will use only the company’s form of proxy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74% (17/23)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Solicitation</a:t>
                      </a:r>
                    </a:p>
                  </a:txBody>
                  <a:tcPr anchor="ctr">
                    <a:lnL>
                      <a:noFill/>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Nominating shareholder must represent he or she will not engage in solicitation for any shareholder nominee other than his or her nominee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100% (23/23)</a:t>
                      </a: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Compliance with Company’s Policies</a:t>
                      </a:r>
                      <a:endParaRPr lang="en-US" sz="900" b="1" kern="1200" baseline="0" dirty="0">
                        <a:solidFill>
                          <a:schemeClr val="tx2"/>
                        </a:solidFill>
                        <a:latin typeface="+mn-lt"/>
                        <a:ea typeface="+mn-ea"/>
                        <a:cs typeface="+mn-cs"/>
                      </a:endParaRP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Shareholder nominee must represent he or she will comply with the company’s corporate governance, conflict of interest, confidentiality, stock ownership and insider trading policies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83% (19/23)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100584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Voting Commitments</a:t>
                      </a:r>
                      <a:endParaRPr lang="en-US" sz="900" b="1" kern="1200" baseline="0" dirty="0">
                        <a:solidFill>
                          <a:schemeClr val="tx2"/>
                        </a:solidFill>
                        <a:latin typeface="+mn-lt"/>
                        <a:ea typeface="+mn-ea"/>
                        <a:cs typeface="+mn-cs"/>
                      </a:endParaRP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Shareholder nominee must represent he or she will not become a party to:</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Any voting commitment that has not been disclosed to the company or that would interfere with his or her fiduciary duties as director</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Any voting commitment that has not been disclosed to the company</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Any voting commitment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35% (8/23)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30% (7/23)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17% (4/23)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r h="100584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900" b="1" kern="1200" baseline="0" dirty="0" smtClean="0">
                          <a:solidFill>
                            <a:schemeClr val="tx2"/>
                          </a:solidFill>
                          <a:latin typeface="+mn-lt"/>
                          <a:ea typeface="+mn-ea"/>
                          <a:cs typeface="+mn-cs"/>
                        </a:rPr>
                        <a:t>Third-Party Compensation</a:t>
                      </a:r>
                      <a:endParaRPr lang="en-US" sz="900" b="1" kern="1200" baseline="0" dirty="0">
                        <a:solidFill>
                          <a:schemeClr val="tx2"/>
                        </a:solidFill>
                        <a:latin typeface="+mn-lt"/>
                        <a:ea typeface="+mn-ea"/>
                        <a:cs typeface="+mn-cs"/>
                      </a:endParaRPr>
                    </a:p>
                  </a:txBody>
                  <a:tcPr anchor="ctr">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lang="en-US" sz="900" kern="1200" baseline="0" dirty="0" smtClean="0">
                          <a:solidFill>
                            <a:schemeClr val="tx1"/>
                          </a:solidFill>
                          <a:latin typeface="+mn-lt"/>
                          <a:ea typeface="+mn-ea"/>
                          <a:cs typeface="+mn-cs"/>
                        </a:rPr>
                        <a:t>Shareholder nominee must represent he or she will not become a party to:</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Any compensatory or indemnification arrangement with any third party in connection with serving as director that has not been disclosed to the company</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Any compensatory or indemnification arrangement with any third party in connection with serving as director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78% (18/23)</a:t>
                      </a: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endParaRPr lang="en-US" sz="900" kern="1200" baseline="0" dirty="0" smtClean="0">
                        <a:solidFill>
                          <a:schemeClr val="tx1"/>
                        </a:solidFill>
                        <a:latin typeface="+mn-lt"/>
                        <a:ea typeface="+mn-ea"/>
                        <a:cs typeface="+mn-cs"/>
                      </a:endParaRPr>
                    </a:p>
                    <a:p>
                      <a:pPr marL="117475" marR="0" indent="-117475"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lang="en-US" sz="900" kern="1200" baseline="0" dirty="0" smtClean="0">
                          <a:solidFill>
                            <a:schemeClr val="tx1"/>
                          </a:solidFill>
                          <a:latin typeface="+mn-lt"/>
                          <a:ea typeface="+mn-ea"/>
                          <a:cs typeface="+mn-cs"/>
                        </a:rPr>
                        <a:t>35% (8/23)</a:t>
                      </a:r>
                      <a:endParaRPr lang="en-US" sz="900" kern="1200" baseline="0" dirty="0">
                        <a:solidFill>
                          <a:schemeClr val="tx1"/>
                        </a:solidFill>
                        <a:latin typeface="+mn-lt"/>
                        <a:ea typeface="+mn-ea"/>
                        <a:cs typeface="+mn-cs"/>
                      </a:endParaRPr>
                    </a:p>
                  </a:txBody>
                  <a:tcPr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8"/>
          </p:nvPr>
        </p:nvSpPr>
        <p:spPr/>
        <p:txBody>
          <a:bodyPr/>
          <a:lstStyle/>
          <a:p>
            <a:fld id="{9B0005A4-9A48-4F82-82D8-7D3EECF7B059}" type="slidenum">
              <a:rPr lang="en-US" smtClean="0"/>
              <a:pPr/>
              <a:t>32</a:t>
            </a:fld>
            <a:endParaRPr lang="en-US" dirty="0"/>
          </a:p>
        </p:txBody>
      </p:sp>
    </p:spTree>
    <p:extLst>
      <p:ext uri="{BB962C8B-B14F-4D97-AF65-F5344CB8AC3E}">
        <p14:creationId xmlns:p14="http://schemas.microsoft.com/office/powerpoint/2010/main" val="318169844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Access – </a:t>
            </a:r>
            <a:r>
              <a:rPr lang="en-US" dirty="0"/>
              <a:t>CII “Best Practices”</a:t>
            </a:r>
          </a:p>
        </p:txBody>
      </p:sp>
      <p:graphicFrame>
        <p:nvGraphicFramePr>
          <p:cNvPr id="25" name="Table 24"/>
          <p:cNvGraphicFramePr>
            <a:graphicFrameLocks noGrp="1"/>
          </p:cNvGraphicFramePr>
          <p:nvPr>
            <p:extLst>
              <p:ext uri="{D42A27DB-BD31-4B8C-83A1-F6EECF244321}">
                <p14:modId xmlns:p14="http://schemas.microsoft.com/office/powerpoint/2010/main" val="1784276785"/>
              </p:ext>
            </p:extLst>
          </p:nvPr>
        </p:nvGraphicFramePr>
        <p:xfrm>
          <a:off x="356616" y="1140029"/>
          <a:ext cx="8503920" cy="4937760"/>
        </p:xfrm>
        <a:graphic>
          <a:graphicData uri="http://schemas.openxmlformats.org/drawingml/2006/table">
            <a:tbl>
              <a:tblPr firstRow="1" bandRow="1">
                <a:tableStyleId>{5C22544A-7EE6-4342-B048-85BDC9FD1C3A}</a:tableStyleId>
              </a:tblPr>
              <a:tblGrid>
                <a:gridCol w="2743200"/>
                <a:gridCol w="5760720"/>
              </a:tblGrid>
              <a:tr h="192756">
                <a:tc>
                  <a:txBody>
                    <a:bodyPr/>
                    <a:lstStyle/>
                    <a:p>
                      <a:pPr algn="ctr">
                        <a:lnSpc>
                          <a:spcPct val="120000"/>
                        </a:lnSpc>
                        <a:spcAft>
                          <a:spcPts val="600"/>
                        </a:spcAft>
                      </a:pPr>
                      <a:r>
                        <a:rPr lang="en-US" sz="1000" dirty="0" smtClean="0"/>
                        <a:t>Pros of Pre-Emption</a:t>
                      </a:r>
                      <a:endParaRPr lang="en-US" sz="1000" dirty="0"/>
                    </a:p>
                  </a:txBody>
                  <a:tcPr>
                    <a:lnL w="12700" cmpd="sng">
                      <a:noFill/>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20000"/>
                        </a:lnSpc>
                        <a:spcAft>
                          <a:spcPts val="600"/>
                        </a:spcAft>
                      </a:pPr>
                      <a:r>
                        <a:rPr lang="en-US" sz="1000" dirty="0" smtClean="0"/>
                        <a:t>Cons of Pre-Emption</a:t>
                      </a:r>
                      <a:endParaRPr lang="en-US" sz="1000" dirty="0"/>
                    </a:p>
                  </a:txBody>
                  <a:tcP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 typeface="+mj-lt"/>
                        <a:buNone/>
                        <a:tabLst/>
                        <a:defRPr/>
                      </a:pPr>
                      <a:r>
                        <a:rPr lang="en-US" sz="1000" b="1" kern="1200" dirty="0" smtClean="0">
                          <a:solidFill>
                            <a:schemeClr val="tx1"/>
                          </a:solidFill>
                          <a:latin typeface="+mn-lt"/>
                          <a:ea typeface="+mn-ea"/>
                          <a:cs typeface="+mn-cs"/>
                        </a:rPr>
                        <a:t>Ownership Threshold of 5%</a:t>
                      </a:r>
                      <a:endParaRPr lang="en-US" sz="1000" b="1" kern="1200" dirty="0">
                        <a:solidFill>
                          <a:schemeClr val="tx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CII supports a 3% ownership threshold and opposes a threshold of 5% or higher.</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Percent/Number of Board Members That May Be Elected Could Result in Fewer Than Two Candidates</a:t>
                      </a:r>
                      <a:endParaRPr lang="en-US" sz="1000" b="1" kern="1200" dirty="0">
                        <a:solidFill>
                          <a:schemeClr val="tx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CII opposes limitations on the percent or number of shareholder nominees that would prevent shareholders from nominating at least two candidates.</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Group Size Limit</a:t>
                      </a:r>
                      <a:endParaRPr lang="en-US" sz="1000" b="1" kern="1200" dirty="0">
                        <a:solidFill>
                          <a:schemeClr val="tx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CII opposes limits or caps on the number of shareholders that can be aggregated in the nominating group.</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Lack of Clarity Regarding Loaned Securities</a:t>
                      </a: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CII believes loaned securities should be counted toward the ownership threshold, provided that the nominating shareholder represents that it has the legal right to recall those securities for voting purposes and will vote the securities at the shareholder meeting, accompanied by a representation that the nominating shareholder will hold those securities through the date of the annual meeting.</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Requirement to Hold Required Percentage of Shares After Annual Meeting</a:t>
                      </a:r>
                      <a:endParaRPr lang="en-US" sz="1000" b="1" kern="1200" dirty="0">
                        <a:solidFill>
                          <a:schemeClr val="tx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000" kern="1200" dirty="0" smtClean="0">
                          <a:solidFill>
                            <a:schemeClr val="tx1"/>
                          </a:solidFill>
                          <a:latin typeface="+mn-lt"/>
                          <a:ea typeface="+mn-ea"/>
                          <a:cs typeface="+mn-cs"/>
                        </a:rPr>
                        <a:t>CII opposes a requirement that a nominator provide a statement of its intent to continue to hold the required percentage of shares after the annual meeting.</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Restrictions on Re-Nominations When Nominee Fails to Receive a Specified Percentage of Votes</a:t>
                      </a:r>
                      <a:endParaRPr lang="en-US" sz="1000" b="1" kern="1200" dirty="0">
                        <a:solidFill>
                          <a:schemeClr val="tx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nSpc>
                          <a:spcPct val="120000"/>
                        </a:lnSpc>
                        <a:buFont typeface="Arial" panose="020B0604020202020204" pitchFamily="34" charset="0"/>
                        <a:buNone/>
                      </a:pPr>
                      <a:r>
                        <a:rPr lang="en-US" sz="1000" kern="1200" dirty="0" smtClean="0">
                          <a:solidFill>
                            <a:schemeClr val="tx1"/>
                          </a:solidFill>
                          <a:latin typeface="+mn-lt"/>
                          <a:ea typeface="+mn-ea"/>
                          <a:cs typeface="+mn-cs"/>
                        </a:rPr>
                        <a:t>CII opposes restrictions on re-nominations when a nominee fails to receive a specified percentage of votes.</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64008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Prohibition on Nominee from Having Compensation Arrangements With Any Party Other Than the Corporation</a:t>
                      </a:r>
                      <a:endParaRPr lang="en-US" sz="1000" b="1" kern="1200" dirty="0">
                        <a:solidFill>
                          <a:schemeClr val="tx1"/>
                        </a:solidFill>
                        <a:latin typeface="+mn-lt"/>
                        <a:ea typeface="+mn-ea"/>
                        <a:cs typeface="+mn-cs"/>
                      </a:endParaRPr>
                    </a:p>
                  </a:txBody>
                  <a:tcP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marL="0" indent="0">
                        <a:lnSpc>
                          <a:spcPct val="120000"/>
                        </a:lnSpc>
                        <a:buFont typeface="Arial" panose="020B0604020202020204" pitchFamily="34" charset="0"/>
                        <a:buNone/>
                      </a:pPr>
                      <a:r>
                        <a:rPr lang="en-US" sz="1000" kern="1200" dirty="0" smtClean="0">
                          <a:solidFill>
                            <a:schemeClr val="tx1"/>
                          </a:solidFill>
                          <a:latin typeface="+mn-lt"/>
                          <a:ea typeface="+mn-ea"/>
                          <a:cs typeface="+mn-cs"/>
                        </a:rPr>
                        <a:t>CII opposes prohibitions on third-party compensation for board nominees, including compensation for service as a nominee.</a:t>
                      </a:r>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3" name="Slide Number Placeholder 2"/>
          <p:cNvSpPr>
            <a:spLocks noGrp="1"/>
          </p:cNvSpPr>
          <p:nvPr>
            <p:ph type="sldNum" sz="quarter" idx="18"/>
          </p:nvPr>
        </p:nvSpPr>
        <p:spPr/>
        <p:txBody>
          <a:bodyPr/>
          <a:lstStyle/>
          <a:p>
            <a:fld id="{9B0005A4-9A48-4F82-82D8-7D3EECF7B059}" type="slidenum">
              <a:rPr lang="en-US" smtClean="0"/>
              <a:pPr/>
              <a:t>33</a:t>
            </a:fld>
            <a:endParaRPr lang="en-US" dirty="0"/>
          </a:p>
        </p:txBody>
      </p:sp>
    </p:spTree>
    <p:extLst>
      <p:ext uri="{BB962C8B-B14F-4D97-AF65-F5344CB8AC3E}">
        <p14:creationId xmlns:p14="http://schemas.microsoft.com/office/powerpoint/2010/main" val="209919338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2015 Proxy Season Highlights – </a:t>
            </a:r>
            <a:r>
              <a:rPr lang="en-US" dirty="0"/>
              <a:t>Key Proposals </a:t>
            </a:r>
            <a:br>
              <a:rPr lang="en-US" dirty="0"/>
            </a:br>
            <a:r>
              <a:rPr lang="en-US" dirty="0"/>
              <a:t>Proxy Access – Observations and Thinking Ahead</a:t>
            </a:r>
          </a:p>
        </p:txBody>
      </p:sp>
      <p:sp>
        <p:nvSpPr>
          <p:cNvPr id="7" name="Content Placeholder 6"/>
          <p:cNvSpPr>
            <a:spLocks noGrp="1"/>
          </p:cNvSpPr>
          <p:nvPr>
            <p:ph idx="1"/>
          </p:nvPr>
        </p:nvSpPr>
        <p:spPr/>
        <p:txBody>
          <a:bodyPr/>
          <a:lstStyle/>
          <a:p>
            <a:pPr lvl="1"/>
            <a:r>
              <a:rPr lang="en-US" b="1" dirty="0" smtClean="0"/>
              <a:t>Educate Your Board.</a:t>
            </a:r>
            <a:r>
              <a:rPr lang="en-US" dirty="0" smtClean="0"/>
              <a:t> The board of directors should be prepared for the 2016 proxy season by being educated about the trends that have developed during the current proxy season, as well as the pros and cons of pursuing each potential option for responding to a proxy access shareholder proposal.</a:t>
            </a:r>
          </a:p>
          <a:p>
            <a:pPr lvl="1"/>
            <a:r>
              <a:rPr lang="en-US" b="1" dirty="0" smtClean="0"/>
              <a:t>Evaluate Your Shareholder Base.</a:t>
            </a:r>
            <a:r>
              <a:rPr lang="en-US" dirty="0" smtClean="0"/>
              <a:t> Each company should analyze its shareholder base and its shareholders’ policies related to proxy access.</a:t>
            </a:r>
          </a:p>
          <a:p>
            <a:pPr lvl="1"/>
            <a:r>
              <a:rPr lang="en-US" b="1" dirty="0" smtClean="0"/>
              <a:t>Engage With Your Shareholders.</a:t>
            </a:r>
            <a:r>
              <a:rPr lang="en-US" dirty="0" smtClean="0"/>
              <a:t> Each company considering proxy access should reach out to its institutional shareholders and engage with them on the issue and understand their “hot buttons,” if any.</a:t>
            </a:r>
            <a:endParaRPr lang="en-US" b="1" dirty="0" smtClean="0"/>
          </a:p>
          <a:p>
            <a:pPr lvl="1"/>
            <a:r>
              <a:rPr lang="en-US" b="1" dirty="0" smtClean="0"/>
              <a:t>Consider The Proxy Access Structure, If Any, Appropriate For Your Company.</a:t>
            </a:r>
            <a:r>
              <a:rPr lang="en-US" dirty="0" smtClean="0"/>
              <a:t> To the extent a company is open to voluntarily adopting a proxy access bylaw, it should consider what thresholds it would be comfortable with and what “bells and whistles” it might want to include in the provision.</a:t>
            </a:r>
            <a:endParaRPr lang="en-US" dirty="0"/>
          </a:p>
        </p:txBody>
      </p:sp>
      <p:sp>
        <p:nvSpPr>
          <p:cNvPr id="2" name="Slide Number Placeholder 1"/>
          <p:cNvSpPr>
            <a:spLocks noGrp="1"/>
          </p:cNvSpPr>
          <p:nvPr>
            <p:ph type="sldNum" sz="quarter" idx="10"/>
          </p:nvPr>
        </p:nvSpPr>
        <p:spPr/>
        <p:txBody>
          <a:bodyPr/>
          <a:lstStyle/>
          <a:p>
            <a:fld id="{9B0005A4-9A48-4F82-82D8-7D3EECF7B059}" type="slidenum">
              <a:rPr lang="en-US" smtClean="0"/>
              <a:pPr/>
              <a:t>34</a:t>
            </a:fld>
            <a:endParaRPr lang="en-US" dirty="0"/>
          </a:p>
        </p:txBody>
      </p:sp>
    </p:spTree>
    <p:extLst>
      <p:ext uri="{BB962C8B-B14F-4D97-AF65-F5344CB8AC3E}">
        <p14:creationId xmlns:p14="http://schemas.microsoft.com/office/powerpoint/2010/main" val="7560836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2015 Proxy Season Highlights – </a:t>
            </a:r>
            <a:r>
              <a:rPr lang="en-US" altLang="en-US" dirty="0"/>
              <a:t>Key Proposals Independent Chairman</a:t>
            </a:r>
          </a:p>
        </p:txBody>
      </p:sp>
      <p:sp>
        <p:nvSpPr>
          <p:cNvPr id="3" name="Content Placeholder 2"/>
          <p:cNvSpPr>
            <a:spLocks noGrp="1"/>
          </p:cNvSpPr>
          <p:nvPr>
            <p:ph idx="1"/>
          </p:nvPr>
        </p:nvSpPr>
        <p:spPr/>
        <p:txBody>
          <a:bodyPr/>
          <a:lstStyle/>
          <a:p>
            <a:pPr lvl="1"/>
            <a:r>
              <a:rPr lang="en-US" sz="1400" b="1" dirty="0" smtClean="0"/>
              <a:t>Prevalence of Proposals. </a:t>
            </a:r>
            <a:r>
              <a:rPr lang="en-US" sz="1400" dirty="0" smtClean="0"/>
              <a:t>In 2015, independent chairman proposals were the second-most prevalent type of governance-related proposals, after proxy access proposals. </a:t>
            </a:r>
          </a:p>
          <a:p>
            <a:pPr lvl="2"/>
            <a:r>
              <a:rPr lang="en-US" sz="1400" dirty="0" smtClean="0"/>
              <a:t>During the 2015 proxy season, </a:t>
            </a:r>
            <a:r>
              <a:rPr lang="en-US" sz="1400" b="1" dirty="0" smtClean="0"/>
              <a:t>63</a:t>
            </a:r>
            <a:r>
              <a:rPr lang="en-US" sz="1400" dirty="0" smtClean="0"/>
              <a:t> shareholder proposals calling for an independent board chairman went to a vote, as compared to 60 proposals that went to a vote in 2014. </a:t>
            </a:r>
          </a:p>
          <a:p>
            <a:pPr lvl="1"/>
            <a:r>
              <a:rPr lang="en-US" sz="1400" b="1" dirty="0" smtClean="0"/>
              <a:t>Average Approval Rate. </a:t>
            </a:r>
            <a:r>
              <a:rPr lang="en-US" sz="1400" dirty="0" smtClean="0"/>
              <a:t>Proposals regarding independent board chairman continue to receive shareholder support, although relatively few proposals pass. Independent chairman proposals received an </a:t>
            </a:r>
            <a:r>
              <a:rPr lang="en-US" sz="1400" b="1" dirty="0" smtClean="0"/>
              <a:t>average</a:t>
            </a:r>
            <a:r>
              <a:rPr lang="en-US" sz="1400" dirty="0" smtClean="0"/>
              <a:t> </a:t>
            </a:r>
            <a:r>
              <a:rPr lang="en-US" sz="1400" b="1" dirty="0" smtClean="0"/>
              <a:t>of</a:t>
            </a:r>
            <a:r>
              <a:rPr lang="en-US" sz="1400" dirty="0" smtClean="0"/>
              <a:t> </a:t>
            </a:r>
            <a:r>
              <a:rPr lang="en-US" sz="1400" b="1" dirty="0" smtClean="0"/>
              <a:t>29% support </a:t>
            </a:r>
            <a:r>
              <a:rPr lang="en-US" sz="1400" dirty="0" smtClean="0"/>
              <a:t>during the 2015 season, as compared to 31% and 32% in 2014 and 2013, respectively. </a:t>
            </a:r>
            <a:endParaRPr lang="en-US" sz="1400" b="1" dirty="0"/>
          </a:p>
        </p:txBody>
      </p:sp>
      <p:graphicFrame>
        <p:nvGraphicFramePr>
          <p:cNvPr id="6" name="Chart 5"/>
          <p:cNvGraphicFramePr/>
          <p:nvPr>
            <p:extLst>
              <p:ext uri="{D42A27DB-BD31-4B8C-83A1-F6EECF244321}">
                <p14:modId xmlns:p14="http://schemas.microsoft.com/office/powerpoint/2010/main" val="129854007"/>
              </p:ext>
            </p:extLst>
          </p:nvPr>
        </p:nvGraphicFramePr>
        <p:xfrm>
          <a:off x="1233354" y="3402623"/>
          <a:ext cx="7031415" cy="242974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a:t>
            </a:r>
            <a:r>
              <a:rPr lang="en-US" sz="900" dirty="0" err="1"/>
              <a:t>ISS</a:t>
            </a:r>
            <a:r>
              <a:rPr lang="en-US" sz="900" dirty="0"/>
              <a:t>.</a:t>
            </a:r>
          </a:p>
        </p:txBody>
      </p:sp>
      <p:sp>
        <p:nvSpPr>
          <p:cNvPr id="2" name="Slide Number Placeholder 1"/>
          <p:cNvSpPr>
            <a:spLocks noGrp="1"/>
          </p:cNvSpPr>
          <p:nvPr>
            <p:ph type="sldNum" sz="quarter" idx="10"/>
          </p:nvPr>
        </p:nvSpPr>
        <p:spPr/>
        <p:txBody>
          <a:bodyPr/>
          <a:lstStyle/>
          <a:p>
            <a:fld id="{9B0005A4-9A48-4F82-82D8-7D3EECF7B059}" type="slidenum">
              <a:rPr lang="en-US" smtClean="0"/>
              <a:pPr/>
              <a:t>35</a:t>
            </a:fld>
            <a:endParaRPr lang="en-US" dirty="0"/>
          </a:p>
        </p:txBody>
      </p:sp>
    </p:spTree>
    <p:extLst>
      <p:ext uri="{BB962C8B-B14F-4D97-AF65-F5344CB8AC3E}">
        <p14:creationId xmlns:p14="http://schemas.microsoft.com/office/powerpoint/2010/main" val="153228136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2015 Proxy Season Highlights – </a:t>
            </a:r>
            <a:r>
              <a:rPr lang="en-US" altLang="en-US" dirty="0"/>
              <a:t>Key Proposals Independent Chairman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dirty="0" smtClean="0"/>
              <a:t>Majority Support. </a:t>
            </a:r>
            <a:r>
              <a:rPr lang="en-US" sz="1600" dirty="0" smtClean="0"/>
              <a:t>Independent chairman proposals received majority shareholder support at two Russell 3000 companies during the 2015 proxy season (Omnicom Group Inc. and </a:t>
            </a:r>
            <a:r>
              <a:rPr lang="en-US" sz="1600" dirty="0" err="1" smtClean="0"/>
              <a:t>Vornado</a:t>
            </a:r>
            <a:r>
              <a:rPr lang="en-US" sz="1600" dirty="0" smtClean="0"/>
              <a:t> Realty Trust).</a:t>
            </a:r>
          </a:p>
          <a:p>
            <a:pPr lvl="2"/>
            <a:r>
              <a:rPr lang="en-US" sz="1600" dirty="0" smtClean="0"/>
              <a:t>In contrast, four proposals received majority shareholder support in 2014 (Allergan, Healthcare Services Group, Staples, and </a:t>
            </a:r>
            <a:r>
              <a:rPr lang="en-US" sz="1600" dirty="0" err="1" smtClean="0"/>
              <a:t>Vornado</a:t>
            </a:r>
            <a:r>
              <a:rPr lang="en-US" sz="1600" dirty="0" smtClean="0"/>
              <a:t> Realty Trust), and five proposals received majority shareholder support in 2013 (Freeport </a:t>
            </a:r>
            <a:r>
              <a:rPr lang="en-US" sz="1600" dirty="0" err="1" smtClean="0"/>
              <a:t>McMoRan</a:t>
            </a:r>
            <a:r>
              <a:rPr lang="en-US" sz="1600" dirty="0" smtClean="0"/>
              <a:t> Inc., Healthcare Services Group, Inc., Kohl’s Corporation, Netflix, Inc. and </a:t>
            </a:r>
            <a:r>
              <a:rPr lang="en-US" sz="1600" dirty="0" err="1" smtClean="0"/>
              <a:t>Vornado</a:t>
            </a:r>
            <a:r>
              <a:rPr lang="en-US" sz="1600" dirty="0" smtClean="0"/>
              <a:t> Realty Trust).</a:t>
            </a:r>
            <a:endParaRPr lang="en-US" sz="1600" b="1" dirty="0" smtClean="0"/>
          </a:p>
          <a:p>
            <a:pPr marL="117475" indent="-117475">
              <a:buFont typeface="Arial" panose="020B0604020202020204" pitchFamily="34" charset="0"/>
              <a:buChar char="•"/>
            </a:pPr>
            <a:r>
              <a:rPr lang="en-US" altLang="en-US" sz="1600" b="1" dirty="0" smtClean="0"/>
              <a:t>Position of Proxy Advisory Firms. </a:t>
            </a:r>
            <a:r>
              <a:rPr lang="en-US" altLang="en-US" sz="1600" dirty="0" smtClean="0"/>
              <a:t>As noted earlier, </a:t>
            </a:r>
            <a:r>
              <a:rPr lang="en-US" altLang="en-US" sz="1600" dirty="0" err="1" smtClean="0"/>
              <a:t>ISS</a:t>
            </a:r>
            <a:r>
              <a:rPr lang="en-US" altLang="en-US" sz="1600" dirty="0" smtClean="0"/>
              <a:t> revised its policy on independent chair proposals for the 2015 proxy season. </a:t>
            </a:r>
            <a:r>
              <a:rPr lang="en-US" sz="1600" dirty="0" smtClean="0"/>
              <a:t>In contrast to 2014 and 2013, in which </a:t>
            </a:r>
            <a:r>
              <a:rPr lang="en-US" sz="1600" dirty="0" err="1" smtClean="0"/>
              <a:t>ISS</a:t>
            </a:r>
            <a:r>
              <a:rPr lang="en-US" sz="1600" dirty="0" smtClean="0"/>
              <a:t> supported 48% and 50% of independent chair proposals, respectively, </a:t>
            </a:r>
            <a:r>
              <a:rPr lang="en-US" sz="1600" b="1" dirty="0" err="1" smtClean="0"/>
              <a:t>ISS</a:t>
            </a:r>
            <a:r>
              <a:rPr lang="en-US" sz="1600" b="1" dirty="0" smtClean="0"/>
              <a:t> supported 63% </a:t>
            </a:r>
            <a:r>
              <a:rPr lang="en-US" sz="1600" dirty="0" smtClean="0"/>
              <a:t>of these proposals among Russell 3000 companies during the 2015 proxy season. </a:t>
            </a:r>
          </a:p>
          <a:p>
            <a:pPr lvl="2"/>
            <a:r>
              <a:rPr lang="en-US" sz="1600" dirty="0" smtClean="0"/>
              <a:t>In 2015, the proposals supported by </a:t>
            </a:r>
            <a:r>
              <a:rPr lang="en-US" sz="1600" dirty="0" err="1" smtClean="0"/>
              <a:t>ISS</a:t>
            </a:r>
            <a:r>
              <a:rPr lang="en-US" sz="1600" dirty="0" smtClean="0"/>
              <a:t> received average shareholder support of 35%, as opposed to 19% average shareholder support for those proposals that received a negative </a:t>
            </a:r>
            <a:r>
              <a:rPr lang="en-US" sz="1600" dirty="0" err="1" smtClean="0"/>
              <a:t>ISS</a:t>
            </a:r>
            <a:r>
              <a:rPr lang="en-US" sz="1600" dirty="0" smtClean="0"/>
              <a:t> recommendation.</a:t>
            </a:r>
            <a:endParaRPr lang="en-US" sz="1500" dirty="0" smtClean="0"/>
          </a:p>
        </p:txBody>
      </p:sp>
      <p:sp>
        <p:nvSpPr>
          <p:cNvPr id="5" name="Slide Number Placeholder 4"/>
          <p:cNvSpPr>
            <a:spLocks noGrp="1"/>
          </p:cNvSpPr>
          <p:nvPr>
            <p:ph type="sldNum" sz="quarter" idx="10"/>
          </p:nvPr>
        </p:nvSpPr>
        <p:spPr/>
        <p:txBody>
          <a:bodyPr/>
          <a:lstStyle/>
          <a:p>
            <a:fld id="{9B0005A4-9A48-4F82-82D8-7D3EECF7B059}" type="slidenum">
              <a:rPr lang="en-US" smtClean="0"/>
              <a:pPr/>
              <a:t>36</a:t>
            </a:fld>
            <a:endParaRPr lang="en-US" dirty="0"/>
          </a:p>
        </p:txBody>
      </p:sp>
    </p:spTree>
    <p:extLst>
      <p:ext uri="{BB962C8B-B14F-4D97-AF65-F5344CB8AC3E}">
        <p14:creationId xmlns:p14="http://schemas.microsoft.com/office/powerpoint/2010/main" val="372681384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2015 Proxy Season Highlights – </a:t>
            </a:r>
            <a:r>
              <a:rPr lang="en-US" altLang="en-US" dirty="0"/>
              <a:t>Key Proposals Independent Chairman </a:t>
            </a:r>
            <a:r>
              <a:rPr lang="en-US" sz="2400" dirty="0"/>
              <a:t>(</a:t>
            </a:r>
            <a:r>
              <a:rPr lang="en-US" sz="2400" i="1" dirty="0"/>
              <a:t>continued</a:t>
            </a:r>
            <a:r>
              <a:rPr lang="en-US" sz="2400" dirty="0"/>
              <a:t>)</a:t>
            </a:r>
            <a:endParaRPr lang="en-US" altLang="en-US" sz="2400" dirty="0"/>
          </a:p>
        </p:txBody>
      </p:sp>
      <p:sp>
        <p:nvSpPr>
          <p:cNvPr id="15" name="Content Placeholder 14"/>
          <p:cNvSpPr>
            <a:spLocks noGrp="1"/>
          </p:cNvSpPr>
          <p:nvPr>
            <p:ph idx="1"/>
          </p:nvPr>
        </p:nvSpPr>
        <p:spPr/>
        <p:txBody>
          <a:bodyPr/>
          <a:lstStyle/>
          <a:p>
            <a:pPr lvl="1"/>
            <a:r>
              <a:rPr lang="en-US" altLang="en-US" sz="1500" b="1" dirty="0" smtClean="0"/>
              <a:t>Position of the SEC. </a:t>
            </a:r>
            <a:r>
              <a:rPr lang="en-US" altLang="en-US" sz="1500" dirty="0" smtClean="0"/>
              <a:t>Although the SEC takes the position that most independent chair proposals are not excludable, there are a </a:t>
            </a:r>
            <a:r>
              <a:rPr lang="en-US" altLang="en-US" sz="1500" b="1" dirty="0" smtClean="0"/>
              <a:t>limited number of circumstances in which the SEC has permitted exclusion. </a:t>
            </a:r>
          </a:p>
          <a:p>
            <a:pPr lvl="2"/>
            <a:r>
              <a:rPr lang="en-US" altLang="en-US" sz="1500" dirty="0" smtClean="0"/>
              <a:t>Of the 35 companies that received responses to SEC no-action requests during the 2015 proxy season seeking to exclude independent chairman proposals, three companies, or 8.6%, were able to exclude the proposals on substantive grounds.</a:t>
            </a:r>
          </a:p>
          <a:p>
            <a:pPr lvl="2"/>
            <a:r>
              <a:rPr lang="en-US" sz="1500" dirty="0" smtClean="0"/>
              <a:t>23 were denied on substantive grounds, and one was withdrawn by the company. The remaining no-action requests were based on procedural grounds. </a:t>
            </a:r>
          </a:p>
          <a:p>
            <a:pPr lvl="1"/>
            <a:r>
              <a:rPr lang="en-US" sz="1500" b="1" dirty="0" smtClean="0"/>
              <a:t>No-Action Relief – Successful Arguments. </a:t>
            </a:r>
            <a:r>
              <a:rPr lang="en-US" sz="1500" dirty="0" smtClean="0"/>
              <a:t>This proxy season, issuers made two successful arguments for no-action relief pursuant to Rule </a:t>
            </a:r>
            <a:r>
              <a:rPr lang="en-US" sz="1500" dirty="0" err="1" smtClean="0"/>
              <a:t>14a-8’s</a:t>
            </a:r>
            <a:r>
              <a:rPr lang="en-US" sz="1500" dirty="0" smtClean="0"/>
              <a:t> substantive bases for exclusion:</a:t>
            </a:r>
          </a:p>
          <a:p>
            <a:pPr lvl="2"/>
            <a:r>
              <a:rPr lang="en-US" sz="1500" dirty="0" smtClean="0"/>
              <a:t>The proposal’s language is inherently vague, so as to render the proxy statement misleading under Rule </a:t>
            </a:r>
            <a:r>
              <a:rPr lang="en-US" sz="1500" dirty="0" err="1" smtClean="0"/>
              <a:t>14a</a:t>
            </a:r>
            <a:r>
              <a:rPr lang="en-US" sz="1500" dirty="0" smtClean="0"/>
              <a:t>-8(</a:t>
            </a:r>
            <a:r>
              <a:rPr lang="en-US" sz="1500" dirty="0" err="1" smtClean="0"/>
              <a:t>i</a:t>
            </a:r>
            <a:r>
              <a:rPr lang="en-US" sz="1500" dirty="0" smtClean="0"/>
              <a:t>)(3).</a:t>
            </a:r>
          </a:p>
          <a:p>
            <a:pPr lvl="2"/>
            <a:r>
              <a:rPr lang="en-US" sz="1500" dirty="0" smtClean="0"/>
              <a:t>The corporation lacks the authority to implement the proposal under Rule </a:t>
            </a:r>
            <a:r>
              <a:rPr lang="en-US" sz="1500" dirty="0" err="1" smtClean="0"/>
              <a:t>14a</a:t>
            </a:r>
            <a:r>
              <a:rPr lang="en-US" sz="1500" dirty="0" smtClean="0"/>
              <a:t>-8(</a:t>
            </a:r>
            <a:r>
              <a:rPr lang="en-US" sz="1500" dirty="0" err="1" smtClean="0"/>
              <a:t>i</a:t>
            </a:r>
            <a:r>
              <a:rPr lang="en-US" sz="1500" dirty="0" smtClean="0"/>
              <a:t>)(6).</a:t>
            </a:r>
          </a:p>
          <a:p>
            <a:pPr lvl="1"/>
            <a:r>
              <a:rPr lang="en-US" sz="1500" b="1" dirty="0" smtClean="0"/>
              <a:t>No-Action Relief – Unsuccessful Arguments. </a:t>
            </a:r>
            <a:r>
              <a:rPr lang="en-US" sz="1500" dirty="0" smtClean="0"/>
              <a:t>The no-action requests that were denied on substantive grounds similarly made arguments based on Rule </a:t>
            </a:r>
            <a:r>
              <a:rPr lang="en-US" sz="1500" dirty="0" err="1" smtClean="0"/>
              <a:t>14a</a:t>
            </a:r>
            <a:r>
              <a:rPr lang="en-US" sz="1500" dirty="0" smtClean="0"/>
              <a:t>-8(</a:t>
            </a:r>
            <a:r>
              <a:rPr lang="en-US" sz="1500" dirty="0" err="1" smtClean="0"/>
              <a:t>i</a:t>
            </a:r>
            <a:r>
              <a:rPr lang="en-US" sz="1500" dirty="0" smtClean="0"/>
              <a:t>)(3) and Rule </a:t>
            </a:r>
            <a:r>
              <a:rPr lang="en-US" sz="1500" dirty="0" err="1" smtClean="0"/>
              <a:t>14a</a:t>
            </a:r>
            <a:r>
              <a:rPr lang="en-US" sz="1500" dirty="0" smtClean="0"/>
              <a:t>-8(</a:t>
            </a:r>
            <a:r>
              <a:rPr lang="en-US" sz="1500" dirty="0" err="1" smtClean="0"/>
              <a:t>i</a:t>
            </a:r>
            <a:r>
              <a:rPr lang="en-US" sz="1500" dirty="0" smtClean="0"/>
              <a:t>)(6). Several of these requests also included the argument that the proposal was already substantially implemented and could, therefore, be properly excluded under Rule </a:t>
            </a:r>
            <a:r>
              <a:rPr lang="en-US" sz="1500" dirty="0" err="1" smtClean="0"/>
              <a:t>14a</a:t>
            </a:r>
            <a:r>
              <a:rPr lang="en-US" sz="1500" dirty="0" smtClean="0"/>
              <a:t>-8(</a:t>
            </a:r>
            <a:r>
              <a:rPr lang="en-US" sz="1500" dirty="0" err="1" smtClean="0"/>
              <a:t>i</a:t>
            </a:r>
            <a:r>
              <a:rPr lang="en-US" sz="1500" dirty="0" smtClean="0"/>
              <a:t>)(10).</a:t>
            </a:r>
          </a:p>
        </p:txBody>
      </p:sp>
      <p:sp>
        <p:nvSpPr>
          <p:cNvPr id="2" name="Slide Number Placeholder 1"/>
          <p:cNvSpPr>
            <a:spLocks noGrp="1"/>
          </p:cNvSpPr>
          <p:nvPr>
            <p:ph type="sldNum" sz="quarter" idx="10"/>
          </p:nvPr>
        </p:nvSpPr>
        <p:spPr/>
        <p:txBody>
          <a:bodyPr/>
          <a:lstStyle/>
          <a:p>
            <a:fld id="{9B0005A4-9A48-4F82-82D8-7D3EECF7B059}" type="slidenum">
              <a:rPr lang="en-US" smtClean="0"/>
              <a:pPr/>
              <a:t>37</a:t>
            </a:fld>
            <a:endParaRPr lang="en-US" dirty="0"/>
          </a:p>
        </p:txBody>
      </p:sp>
    </p:spTree>
    <p:extLst>
      <p:ext uri="{BB962C8B-B14F-4D97-AF65-F5344CB8AC3E}">
        <p14:creationId xmlns:p14="http://schemas.microsoft.com/office/powerpoint/2010/main" val="415369512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2015 Proxy Season Highlights – </a:t>
            </a:r>
            <a:r>
              <a:rPr lang="en-US" altLang="en-US" dirty="0"/>
              <a:t>Key Proposals Independent Chairman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750" b="1" dirty="0" smtClean="0"/>
              <a:t>Takeaways.</a:t>
            </a:r>
            <a:r>
              <a:rPr lang="en-US" sz="1750" dirty="0" smtClean="0"/>
              <a:t> </a:t>
            </a:r>
          </a:p>
          <a:p>
            <a:pPr lvl="2"/>
            <a:r>
              <a:rPr lang="en-US" sz="1750" b="1" dirty="0" smtClean="0"/>
              <a:t>Be Prepared. </a:t>
            </a:r>
            <a:r>
              <a:rPr lang="en-US" sz="1750" dirty="0" smtClean="0"/>
              <a:t>Boards should be prepared to receive independent chair proposals, but should keep in mind that, absent systemic governance or performance failures at the company, these proposals are unlikely to pass. </a:t>
            </a:r>
          </a:p>
          <a:p>
            <a:pPr lvl="2"/>
            <a:r>
              <a:rPr lang="en-US" sz="1750" b="1" dirty="0" smtClean="0"/>
              <a:t>Engage in Shareholder Outreach. </a:t>
            </a:r>
            <a:r>
              <a:rPr lang="en-US" sz="1750" dirty="0" smtClean="0"/>
              <a:t>When evaluating potential responses to a shareholder proposal to separate the chair and CEO positions, it is important to understand the positions of the company’s largest shareholders.</a:t>
            </a:r>
          </a:p>
          <a:p>
            <a:pPr lvl="2"/>
            <a:r>
              <a:rPr lang="en-US" sz="1750" b="1" dirty="0" smtClean="0"/>
              <a:t>Take a Firm Stance. </a:t>
            </a:r>
            <a:r>
              <a:rPr lang="en-US" sz="1750" dirty="0" smtClean="0"/>
              <a:t>Boards should take a firm stance against an independent chair proposal if they believe combining the positions of chair and CEO is in the best interest of the company at the time the proposal is received. </a:t>
            </a:r>
          </a:p>
          <a:p>
            <a:pPr lvl="2"/>
            <a:r>
              <a:rPr lang="en-US" sz="1750" b="1" dirty="0" smtClean="0"/>
              <a:t>Proxy Advisory Firms May Withhold Support for Lack of Responsiveness to Passing Proposal. </a:t>
            </a:r>
            <a:r>
              <a:rPr lang="en-US" sz="1750" dirty="0" smtClean="0"/>
              <a:t>As is the case with all shareholder proposals, however, a board’s failure to implement a successful independent chair proposal puts the directors at risk of receiving an “against” recommendation from </a:t>
            </a:r>
            <a:r>
              <a:rPr lang="en-US" sz="1750" dirty="0" err="1" smtClean="0"/>
              <a:t>ISS</a:t>
            </a:r>
            <a:r>
              <a:rPr lang="en-US" sz="1750" dirty="0" smtClean="0"/>
              <a:t>. </a:t>
            </a:r>
            <a:endParaRPr lang="en-US" b="1" dirty="0"/>
          </a:p>
        </p:txBody>
      </p:sp>
      <p:sp>
        <p:nvSpPr>
          <p:cNvPr id="5" name="Slide Number Placeholder 4"/>
          <p:cNvSpPr>
            <a:spLocks noGrp="1"/>
          </p:cNvSpPr>
          <p:nvPr>
            <p:ph type="sldNum" sz="quarter" idx="10"/>
          </p:nvPr>
        </p:nvSpPr>
        <p:spPr/>
        <p:txBody>
          <a:bodyPr/>
          <a:lstStyle/>
          <a:p>
            <a:fld id="{9B0005A4-9A48-4F82-82D8-7D3EECF7B059}" type="slidenum">
              <a:rPr lang="en-US" smtClean="0"/>
              <a:pPr/>
              <a:t>38</a:t>
            </a:fld>
            <a:endParaRPr lang="en-US" dirty="0"/>
          </a:p>
        </p:txBody>
      </p:sp>
    </p:spTree>
    <p:extLst>
      <p:ext uri="{BB962C8B-B14F-4D97-AF65-F5344CB8AC3E}">
        <p14:creationId xmlns:p14="http://schemas.microsoft.com/office/powerpoint/2010/main" val="297691803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Highlights – </a:t>
            </a:r>
            <a:r>
              <a:rPr lang="en-US" dirty="0"/>
              <a:t>Key Proposals</a:t>
            </a:r>
            <a:br>
              <a:rPr lang="en-US" dirty="0"/>
            </a:br>
            <a:r>
              <a:rPr lang="en-US" dirty="0"/>
              <a:t>Shareholder Right to Call Special Meetings</a:t>
            </a:r>
          </a:p>
        </p:txBody>
      </p:sp>
      <p:sp>
        <p:nvSpPr>
          <p:cNvPr id="3" name="Content Placeholder 2"/>
          <p:cNvSpPr>
            <a:spLocks noGrp="1"/>
          </p:cNvSpPr>
          <p:nvPr>
            <p:ph idx="1"/>
          </p:nvPr>
        </p:nvSpPr>
        <p:spPr/>
        <p:txBody>
          <a:bodyPr/>
          <a:lstStyle/>
          <a:p>
            <a:pPr lvl="1"/>
            <a:r>
              <a:rPr lang="en-US" sz="1500" b="1" dirty="0" smtClean="0"/>
              <a:t>Prevalence of Proposals. </a:t>
            </a:r>
            <a:r>
              <a:rPr lang="en-US" sz="1500" dirty="0" smtClean="0"/>
              <a:t>This proxy season saw the highest number of special meeting proposals since 2011, with 20 proposals going to a vote at Russell 3000 companies. </a:t>
            </a:r>
          </a:p>
          <a:p>
            <a:pPr lvl="1"/>
            <a:r>
              <a:rPr lang="en-US" sz="1500" b="1" dirty="0" smtClean="0"/>
              <a:t>Average Approval Rate.</a:t>
            </a:r>
            <a:r>
              <a:rPr lang="en-US" sz="1500" dirty="0" smtClean="0"/>
              <a:t> The average approval rate for special meeting shareholder proposals in 2015 was 43.6%, consistent with past years.</a:t>
            </a:r>
            <a:endParaRPr lang="en-US" sz="1500" b="1" dirty="0" smtClean="0"/>
          </a:p>
          <a:p>
            <a:pPr lvl="1"/>
            <a:r>
              <a:rPr lang="en-US" sz="1500" b="1" dirty="0" smtClean="0"/>
              <a:t>Majority Support.</a:t>
            </a:r>
            <a:r>
              <a:rPr lang="en-US" sz="1500" dirty="0" smtClean="0"/>
              <a:t> While more special meeting shareholder proposals were submitted to a vote during 2015, the proposal’s success rate decreased compared to the past three years — 20.0% (or four of 20) received majority support in 2015, compared with 41.7% in 2013 and 30.8% in 2014. This decrease in success rate may be due to this season’s relatively high proportion of proposals to lower the threshold for an already existing right.</a:t>
            </a:r>
            <a:endParaRPr lang="en-US" sz="1500" b="1" dirty="0" smtClean="0"/>
          </a:p>
        </p:txBody>
      </p:sp>
      <p:graphicFrame>
        <p:nvGraphicFramePr>
          <p:cNvPr id="5" name="Chart 4"/>
          <p:cNvGraphicFramePr/>
          <p:nvPr>
            <p:extLst>
              <p:ext uri="{D42A27DB-BD31-4B8C-83A1-F6EECF244321}">
                <p14:modId xmlns:p14="http://schemas.microsoft.com/office/powerpoint/2010/main" val="1640799011"/>
              </p:ext>
            </p:extLst>
          </p:nvPr>
        </p:nvGraphicFramePr>
        <p:xfrm>
          <a:off x="4805916" y="1297171"/>
          <a:ext cx="4189228" cy="484645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9B0005A4-9A48-4F82-82D8-7D3EECF7B059}" type="slidenum">
              <a:rPr lang="en-US" smtClean="0"/>
              <a:pPr/>
              <a:t>39</a:t>
            </a:fld>
            <a:endParaRPr lang="en-US" dirty="0"/>
          </a:p>
        </p:txBody>
      </p:sp>
    </p:spTree>
    <p:extLst>
      <p:ext uri="{BB962C8B-B14F-4D97-AF65-F5344CB8AC3E}">
        <p14:creationId xmlns:p14="http://schemas.microsoft.com/office/powerpoint/2010/main" val="35574599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Overview (</a:t>
            </a:r>
            <a:r>
              <a:rPr lang="en-US" sz="2400" i="1" dirty="0" smtClean="0"/>
              <a:t>continued</a:t>
            </a:r>
            <a:r>
              <a:rPr lang="en-US" dirty="0" smtClean="0"/>
              <a:t>)</a:t>
            </a:r>
            <a:endParaRPr lang="en-US" dirty="0"/>
          </a:p>
        </p:txBody>
      </p:sp>
      <p:sp>
        <p:nvSpPr>
          <p:cNvPr id="3" name="Content Placeholder 2"/>
          <p:cNvSpPr>
            <a:spLocks noGrp="1"/>
          </p:cNvSpPr>
          <p:nvPr>
            <p:ph idx="1"/>
          </p:nvPr>
        </p:nvSpPr>
        <p:spPr/>
        <p:txBody>
          <a:bodyPr/>
          <a:lstStyle/>
          <a:p>
            <a:pPr lvl="1"/>
            <a:r>
              <a:rPr lang="en-US" sz="1450" b="1" dirty="0" smtClean="0"/>
              <a:t>Rule </a:t>
            </a:r>
            <a:r>
              <a:rPr lang="en-US" sz="1450" b="1" dirty="0" err="1" smtClean="0"/>
              <a:t>14a</a:t>
            </a:r>
            <a:r>
              <a:rPr lang="en-US" sz="1450" b="1" dirty="0" smtClean="0"/>
              <a:t>-(8)(</a:t>
            </a:r>
            <a:r>
              <a:rPr lang="en-US" sz="1450" b="1" dirty="0" err="1" smtClean="0"/>
              <a:t>i</a:t>
            </a:r>
            <a:r>
              <a:rPr lang="en-US" sz="1450" b="1" dirty="0" smtClean="0"/>
              <a:t>)(9). </a:t>
            </a:r>
            <a:r>
              <a:rPr lang="en-US" sz="1450" dirty="0" smtClean="0"/>
              <a:t>On January 16, 2015, SEC Chair Mary Jo White announced review of Rule </a:t>
            </a:r>
            <a:r>
              <a:rPr lang="en-US" sz="1450" dirty="0" err="1" smtClean="0"/>
              <a:t>14a</a:t>
            </a:r>
            <a:r>
              <a:rPr lang="en-US" sz="1450" dirty="0" smtClean="0"/>
              <a:t>-8(</a:t>
            </a:r>
            <a:r>
              <a:rPr lang="en-US" sz="1450" dirty="0" err="1" smtClean="0"/>
              <a:t>i</a:t>
            </a:r>
            <a:r>
              <a:rPr lang="en-US" sz="1450" dirty="0" smtClean="0"/>
              <a:t>)(9), and the Division of Corporation Finance announced that it would not express any view with respect to requests for exclusion under Rule </a:t>
            </a:r>
            <a:r>
              <a:rPr lang="en-US" sz="1450" dirty="0" err="1" smtClean="0"/>
              <a:t>14a</a:t>
            </a:r>
            <a:r>
              <a:rPr lang="en-US" sz="1450" dirty="0" smtClean="0"/>
              <a:t>-8(</a:t>
            </a:r>
            <a:r>
              <a:rPr lang="en-US" sz="1450" dirty="0" err="1" smtClean="0"/>
              <a:t>i</a:t>
            </a:r>
            <a:r>
              <a:rPr lang="en-US" sz="1450" dirty="0" smtClean="0"/>
              <a:t>)(9) during the 2015 proxy season. This rule permits the exclusion of a shareholder proposal if it “directly conflicts” with a management proposal to be submitted at the same meeting. </a:t>
            </a:r>
          </a:p>
          <a:p>
            <a:pPr lvl="1"/>
            <a:r>
              <a:rPr lang="en-US" sz="1450" b="1" dirty="0" smtClean="0"/>
              <a:t>Impact of the Division’s Decision on SEC No-Action Letters. </a:t>
            </a:r>
          </a:p>
          <a:p>
            <a:pPr lvl="2"/>
            <a:r>
              <a:rPr lang="en-US" sz="1450" b="1" dirty="0" smtClean="0"/>
              <a:t>Overall. </a:t>
            </a:r>
            <a:r>
              <a:rPr lang="en-US" sz="1450" dirty="0" smtClean="0"/>
              <a:t>The SEC staff declined to issue responses to 15% of no-action requests due to new policy of not expressing views on Rule </a:t>
            </a:r>
            <a:r>
              <a:rPr lang="en-US" sz="1450" dirty="0" err="1" smtClean="0"/>
              <a:t>14a</a:t>
            </a:r>
            <a:r>
              <a:rPr lang="en-US" sz="1450" dirty="0" smtClean="0"/>
              <a:t>-8(</a:t>
            </a:r>
            <a:r>
              <a:rPr lang="en-US" sz="1450" dirty="0" err="1" smtClean="0"/>
              <a:t>i</a:t>
            </a:r>
            <a:r>
              <a:rPr lang="en-US" sz="1450" dirty="0" smtClean="0"/>
              <a:t>)(9).</a:t>
            </a:r>
          </a:p>
          <a:p>
            <a:pPr lvl="2"/>
            <a:r>
              <a:rPr lang="en-US" sz="1450" b="1" dirty="0" smtClean="0"/>
              <a:t>No-Action Requests Regarding Proxy Access Proposals. </a:t>
            </a:r>
            <a:r>
              <a:rPr lang="en-US" sz="1450" dirty="0" smtClean="0"/>
              <a:t>The SEC staff declined to express an opinion with regard to 25 requests to exclude proxy access proposals based on Rule </a:t>
            </a:r>
            <a:r>
              <a:rPr lang="en-US" sz="1450" dirty="0" err="1" smtClean="0"/>
              <a:t>14a</a:t>
            </a:r>
            <a:r>
              <a:rPr lang="en-US" sz="1450" dirty="0" smtClean="0"/>
              <a:t>-8(</a:t>
            </a:r>
            <a:r>
              <a:rPr lang="en-US" sz="1450" dirty="0" err="1" smtClean="0"/>
              <a:t>i</a:t>
            </a:r>
            <a:r>
              <a:rPr lang="en-US" sz="1450" dirty="0" smtClean="0"/>
              <a:t>)(9).</a:t>
            </a:r>
          </a:p>
          <a:p>
            <a:pPr lvl="2"/>
            <a:r>
              <a:rPr lang="en-US" sz="1450" b="1" dirty="0" smtClean="0"/>
              <a:t>No-Action Requests Regarding Special Meeting Proposals. </a:t>
            </a:r>
            <a:r>
              <a:rPr lang="en-US" sz="1450" dirty="0" smtClean="0"/>
              <a:t>Twelve of 17 no-action requests seeking to exclude special meeting shareholder proposals were predicated on Rule </a:t>
            </a:r>
            <a:br>
              <a:rPr lang="en-US" sz="1450" dirty="0" smtClean="0"/>
            </a:br>
            <a:r>
              <a:rPr lang="en-US" sz="1450" dirty="0" err="1" smtClean="0"/>
              <a:t>14a</a:t>
            </a:r>
            <a:r>
              <a:rPr lang="en-US" sz="1450" dirty="0" smtClean="0"/>
              <a:t>-8(</a:t>
            </a:r>
            <a:r>
              <a:rPr lang="en-US" sz="1450" dirty="0" err="1" smtClean="0"/>
              <a:t>i</a:t>
            </a:r>
            <a:r>
              <a:rPr lang="en-US" sz="1450" dirty="0" smtClean="0"/>
              <a:t>)(9). Of the 12, 11 ultimately received no substantive response.* The 12th request was granted prior to the </a:t>
            </a:r>
            <a:r>
              <a:rPr lang="en-US" sz="1450" dirty="0" err="1" smtClean="0"/>
              <a:t>SEC’s</a:t>
            </a:r>
            <a:r>
              <a:rPr lang="en-US" sz="1450" dirty="0" smtClean="0"/>
              <a:t> announcement, and the proponent did not seek reconsideration. </a:t>
            </a:r>
          </a:p>
          <a:p>
            <a:pPr lvl="3"/>
            <a:r>
              <a:rPr lang="en-US" sz="1450" dirty="0" smtClean="0"/>
              <a:t>This is in contrast to 2014, in which 66.7% of no-action requests pertaining to special meeting proposals were granted per Rule </a:t>
            </a:r>
            <a:r>
              <a:rPr lang="en-US" sz="1450" dirty="0" err="1" smtClean="0"/>
              <a:t>14a</a:t>
            </a:r>
            <a:r>
              <a:rPr lang="en-US" sz="1450" dirty="0" smtClean="0"/>
              <a:t>-8(</a:t>
            </a:r>
            <a:r>
              <a:rPr lang="en-US" sz="1450" dirty="0" err="1" smtClean="0"/>
              <a:t>i</a:t>
            </a:r>
            <a:r>
              <a:rPr lang="en-US" sz="1450" dirty="0" smtClean="0"/>
              <a:t>)(9), and 2013, in which 76.9% of no-action requests were similarly granted. </a:t>
            </a:r>
          </a:p>
        </p:txBody>
      </p:sp>
      <p:sp>
        <p:nvSpPr>
          <p:cNvPr id="9"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smtClean="0"/>
              <a:t>* One </a:t>
            </a:r>
            <a:r>
              <a:rPr lang="en-US" sz="900" dirty="0"/>
              <a:t>of the 11 later received no-action relief under Rule </a:t>
            </a:r>
            <a:r>
              <a:rPr lang="en-US" sz="900" dirty="0" err="1"/>
              <a:t>14a</a:t>
            </a:r>
            <a:r>
              <a:rPr lang="en-US" sz="900" dirty="0"/>
              <a:t>-(</a:t>
            </a:r>
            <a:r>
              <a:rPr lang="en-US" sz="900" dirty="0" err="1"/>
              <a:t>i</a:t>
            </a:r>
            <a:r>
              <a:rPr lang="en-US" sz="900" dirty="0"/>
              <a:t>)(10) for “substantial implementation.”</a:t>
            </a:r>
          </a:p>
          <a:p>
            <a:pPr marL="0" indent="0">
              <a:buNone/>
            </a:pPr>
            <a:r>
              <a:rPr lang="en-US" sz="900" dirty="0"/>
              <a:t>For information regarding Whole Foods’ no-action request and the subsequent decision of the </a:t>
            </a:r>
            <a:r>
              <a:rPr lang="en-US" sz="900" dirty="0" err="1"/>
              <a:t>SEC’s</a:t>
            </a:r>
            <a:r>
              <a:rPr lang="en-US" sz="900" dirty="0"/>
              <a:t> Division of Corporation Finance not to express any views regarding Rule </a:t>
            </a:r>
            <a:r>
              <a:rPr lang="en-US" sz="900" dirty="0" err="1"/>
              <a:t>14a</a:t>
            </a:r>
            <a:r>
              <a:rPr lang="en-US" sz="900" dirty="0"/>
              <a:t>-8(</a:t>
            </a:r>
            <a:r>
              <a:rPr lang="en-US" sz="900" dirty="0" err="1"/>
              <a:t>i</a:t>
            </a:r>
            <a:r>
              <a:rPr lang="en-US" sz="900" dirty="0"/>
              <a:t>)(9) during the 2015 proxy season, see </a:t>
            </a:r>
            <a:r>
              <a:rPr lang="en-US" sz="900" b="1" dirty="0"/>
              <a:t>Appendix C.</a:t>
            </a:r>
          </a:p>
        </p:txBody>
      </p:sp>
      <p:sp>
        <p:nvSpPr>
          <p:cNvPr id="5" name="Slide Number Placeholder 4"/>
          <p:cNvSpPr>
            <a:spLocks noGrp="1"/>
          </p:cNvSpPr>
          <p:nvPr>
            <p:ph type="sldNum" sz="quarter" idx="10"/>
          </p:nvPr>
        </p:nvSpPr>
        <p:spPr/>
        <p:txBody>
          <a:bodyPr/>
          <a:lstStyle/>
          <a:p>
            <a:fld id="{9B0005A4-9A48-4F82-82D8-7D3EECF7B059}" type="slidenum">
              <a:rPr lang="en-US" smtClean="0"/>
              <a:pPr/>
              <a:t>4</a:t>
            </a:fld>
            <a:endParaRPr lang="en-US" dirty="0"/>
          </a:p>
        </p:txBody>
      </p:sp>
    </p:spTree>
    <p:extLst>
      <p:ext uri="{BB962C8B-B14F-4D97-AF65-F5344CB8AC3E}">
        <p14:creationId xmlns:p14="http://schemas.microsoft.com/office/powerpoint/2010/main" val="28763431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97016"/>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17" name="Content Placeholder 16"/>
          <p:cNvSpPr>
            <a:spLocks noGrp="1"/>
          </p:cNvSpPr>
          <p:nvPr>
            <p:ph idx="1"/>
          </p:nvPr>
        </p:nvSpPr>
        <p:spPr/>
        <p:txBody>
          <a:bodyPr/>
          <a:lstStyle/>
          <a:p>
            <a:pPr lvl="1"/>
            <a:r>
              <a:rPr lang="en-US" sz="1600" b="1" dirty="0" smtClean="0"/>
              <a:t>Creating the Right Versus Lowering the Threshold </a:t>
            </a:r>
            <a:r>
              <a:rPr lang="en-US" sz="1600" dirty="0" smtClean="0"/>
              <a:t>— Vote Results. Over the past five years, 10% of proposals (or six of 60) to lower the threshold of an existing right have passed, whereas 46.4% of proposals (or 13 of 28) to create the right have passed. </a:t>
            </a:r>
            <a:endParaRPr lang="en-US" sz="1600" dirty="0"/>
          </a:p>
        </p:txBody>
      </p:sp>
      <p:graphicFrame>
        <p:nvGraphicFramePr>
          <p:cNvPr id="7" name="Chart 6"/>
          <p:cNvGraphicFramePr/>
          <p:nvPr>
            <p:extLst>
              <p:ext uri="{D42A27DB-BD31-4B8C-83A1-F6EECF244321}">
                <p14:modId xmlns:p14="http://schemas.microsoft.com/office/powerpoint/2010/main" val="3844115207"/>
              </p:ext>
            </p:extLst>
          </p:nvPr>
        </p:nvGraphicFramePr>
        <p:xfrm>
          <a:off x="1001011" y="2523391"/>
          <a:ext cx="7246174" cy="352653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B0005A4-9A48-4F82-82D8-7D3EECF7B059}" type="slidenum">
              <a:rPr lang="en-US" smtClean="0"/>
              <a:pPr/>
              <a:t>40</a:t>
            </a:fld>
            <a:endParaRPr lang="en-US" dirty="0"/>
          </a:p>
        </p:txBody>
      </p:sp>
    </p:spTree>
    <p:extLst>
      <p:ext uri="{BB962C8B-B14F-4D97-AF65-F5344CB8AC3E}">
        <p14:creationId xmlns:p14="http://schemas.microsoft.com/office/powerpoint/2010/main" val="336557671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8749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dirty="0" smtClean="0"/>
              <a:t>Creating the Right Versus Lowering the Threshold </a:t>
            </a:r>
            <a:r>
              <a:rPr lang="en-US" sz="1600" dirty="0" smtClean="0"/>
              <a:t>— Average Shareholder Support. Shareholder proposals to create the right to call a special meeting have historically been more likely to receive majority or close-to-majority support than shareholder proposals to lower the threshold. </a:t>
            </a:r>
            <a:endParaRPr lang="en-US" sz="1600" dirty="0"/>
          </a:p>
        </p:txBody>
      </p:sp>
      <p:graphicFrame>
        <p:nvGraphicFramePr>
          <p:cNvPr id="6" name="Chart 5"/>
          <p:cNvGraphicFramePr/>
          <p:nvPr>
            <p:extLst>
              <p:ext uri="{D42A27DB-BD31-4B8C-83A1-F6EECF244321}">
                <p14:modId xmlns:p14="http://schemas.microsoft.com/office/powerpoint/2010/main" val="3228003329"/>
              </p:ext>
            </p:extLst>
          </p:nvPr>
        </p:nvGraphicFramePr>
        <p:xfrm>
          <a:off x="1005840" y="2611315"/>
          <a:ext cx="6775352" cy="347050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9B0005A4-9A48-4F82-82D8-7D3EECF7B059}" type="slidenum">
              <a:rPr lang="en-US" smtClean="0"/>
              <a:pPr/>
              <a:t>41</a:t>
            </a:fld>
            <a:endParaRPr lang="en-US" dirty="0"/>
          </a:p>
        </p:txBody>
      </p:sp>
    </p:spTree>
    <p:extLst>
      <p:ext uri="{BB962C8B-B14F-4D97-AF65-F5344CB8AC3E}">
        <p14:creationId xmlns:p14="http://schemas.microsoft.com/office/powerpoint/2010/main" val="425708857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97016"/>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dirty="0" smtClean="0"/>
              <a:t>Creating the Right. </a:t>
            </a:r>
            <a:r>
              <a:rPr lang="en-US" sz="1600" dirty="0" smtClean="0"/>
              <a:t>In 2015, six shareholder proposals sought to create the special meeting right for the first time. Three out of six proposals to create the right received majority support. The average level of shareholder support for proposals seeking to create the right was 53.9%, representing an increase compared with previous years.</a:t>
            </a:r>
            <a:endParaRPr lang="en-US" sz="1600" dirty="0"/>
          </a:p>
        </p:txBody>
      </p:sp>
      <p:graphicFrame>
        <p:nvGraphicFramePr>
          <p:cNvPr id="6" name="Chart 5"/>
          <p:cNvGraphicFramePr/>
          <p:nvPr>
            <p:extLst>
              <p:ext uri="{D42A27DB-BD31-4B8C-83A1-F6EECF244321}">
                <p14:modId xmlns:p14="http://schemas.microsoft.com/office/powerpoint/2010/main" val="1656528453"/>
              </p:ext>
            </p:extLst>
          </p:nvPr>
        </p:nvGraphicFramePr>
        <p:xfrm>
          <a:off x="1005840" y="2804746"/>
          <a:ext cx="7566660" cy="336297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9B0005A4-9A48-4F82-82D8-7D3EECF7B059}" type="slidenum">
              <a:rPr lang="en-US" smtClean="0"/>
              <a:pPr/>
              <a:t>42</a:t>
            </a:fld>
            <a:endParaRPr lang="en-US" dirty="0"/>
          </a:p>
        </p:txBody>
      </p:sp>
    </p:spTree>
    <p:extLst>
      <p:ext uri="{BB962C8B-B14F-4D97-AF65-F5344CB8AC3E}">
        <p14:creationId xmlns:p14="http://schemas.microsoft.com/office/powerpoint/2010/main" val="164846351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2559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dirty="0" smtClean="0"/>
              <a:t>Lowering the Threshold. </a:t>
            </a:r>
            <a:r>
              <a:rPr lang="en-US" sz="1600" dirty="0" smtClean="0"/>
              <a:t>In 2015, 14 shareholder proposals sought to lower the ownership threshold of an existing right. Notwithstanding the increase in proposals, only one of these proposals (submitted to The Timken Company) received majority support, which is consistent with the low success rate of these proposals in previous years. The average level of shareholder support was 39.3%.</a:t>
            </a:r>
            <a:endParaRPr lang="en-US" sz="1600" dirty="0"/>
          </a:p>
        </p:txBody>
      </p:sp>
      <p:graphicFrame>
        <p:nvGraphicFramePr>
          <p:cNvPr id="7" name="Chart 6"/>
          <p:cNvGraphicFramePr/>
          <p:nvPr>
            <p:extLst>
              <p:ext uri="{D42A27DB-BD31-4B8C-83A1-F6EECF244321}">
                <p14:modId xmlns:p14="http://schemas.microsoft.com/office/powerpoint/2010/main" val="2721521495"/>
              </p:ext>
            </p:extLst>
          </p:nvPr>
        </p:nvGraphicFramePr>
        <p:xfrm>
          <a:off x="1005840" y="2845430"/>
          <a:ext cx="7382022" cy="334870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9B0005A4-9A48-4F82-82D8-7D3EECF7B059}" type="slidenum">
              <a:rPr lang="en-US" smtClean="0"/>
              <a:pPr/>
              <a:t>43</a:t>
            </a:fld>
            <a:endParaRPr lang="en-US" dirty="0"/>
          </a:p>
        </p:txBody>
      </p:sp>
    </p:spTree>
    <p:extLst>
      <p:ext uri="{BB962C8B-B14F-4D97-AF65-F5344CB8AC3E}">
        <p14:creationId xmlns:p14="http://schemas.microsoft.com/office/powerpoint/2010/main" val="17665712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97016"/>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14" name="Content Placeholder 13"/>
          <p:cNvSpPr>
            <a:spLocks noGrp="1"/>
          </p:cNvSpPr>
          <p:nvPr>
            <p:ph idx="1"/>
          </p:nvPr>
        </p:nvSpPr>
        <p:spPr/>
        <p:txBody>
          <a:bodyPr/>
          <a:lstStyle/>
          <a:p>
            <a:pPr lvl="1"/>
            <a:r>
              <a:rPr lang="en-US" sz="1600" b="1" dirty="0"/>
              <a:t>Management Response to Shareholder Proposals in 2015.* </a:t>
            </a:r>
            <a:r>
              <a:rPr lang="en-US" sz="1600" dirty="0"/>
              <a:t>The announcements left management with three options, aside from negotiating with the proponents. </a:t>
            </a:r>
          </a:p>
          <a:p>
            <a:pPr lvl="1"/>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508469951"/>
              </p:ext>
            </p:extLst>
          </p:nvPr>
        </p:nvGraphicFramePr>
        <p:xfrm>
          <a:off x="347601" y="1933574"/>
          <a:ext cx="8456159" cy="3827723"/>
        </p:xfrm>
        <a:graphic>
          <a:graphicData uri="http://schemas.openxmlformats.org/drawingml/2006/table">
            <a:tbl>
              <a:tblPr firstRow="1" bandRow="1">
                <a:tableStyleId>{5C22544A-7EE6-4342-B048-85BDC9FD1C3A}</a:tableStyleId>
              </a:tblPr>
              <a:tblGrid>
                <a:gridCol w="2151050"/>
                <a:gridCol w="3157870"/>
                <a:gridCol w="3147239"/>
              </a:tblGrid>
              <a:tr h="309937">
                <a:tc>
                  <a:txBody>
                    <a:bodyPr/>
                    <a:lstStyle/>
                    <a:p>
                      <a:pPr marL="0" marR="0" indent="-228600">
                        <a:spcBef>
                          <a:spcPts val="0"/>
                        </a:spcBef>
                        <a:spcAft>
                          <a:spcPts val="0"/>
                        </a:spcAft>
                      </a:pPr>
                      <a:r>
                        <a:rPr lang="en-US" sz="1100" kern="1200" dirty="0">
                          <a:effectLst/>
                        </a:rPr>
                        <a:t>Option</a:t>
                      </a:r>
                      <a:endParaRPr lang="en-US" sz="1100" dirty="0">
                        <a:effectLst/>
                        <a:latin typeface="Georgia" panose="02040502050405020303" pitchFamily="18" charset="0"/>
                        <a:ea typeface="Calibri"/>
                        <a:cs typeface="Arial"/>
                      </a:endParaRPr>
                    </a:p>
                  </a:txBody>
                  <a:tcP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2"/>
                    </a:solidFill>
                  </a:tcPr>
                </a:tc>
                <a:tc>
                  <a:txBody>
                    <a:bodyPr/>
                    <a:lstStyle/>
                    <a:p>
                      <a:pPr marL="0" marR="0" indent="-228600">
                        <a:spcBef>
                          <a:spcPts val="0"/>
                        </a:spcBef>
                        <a:spcAft>
                          <a:spcPts val="0"/>
                        </a:spcAft>
                      </a:pPr>
                      <a:r>
                        <a:rPr lang="en-US" sz="1100" kern="1200" dirty="0">
                          <a:effectLst/>
                        </a:rPr>
                        <a:t>Companies</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2"/>
                    </a:solidFill>
                  </a:tcPr>
                </a:tc>
                <a:tc>
                  <a:txBody>
                    <a:bodyPr/>
                    <a:lstStyle/>
                    <a:p>
                      <a:pPr marL="111760" marR="0" indent="-228600">
                        <a:spcBef>
                          <a:spcPts val="0"/>
                        </a:spcBef>
                        <a:spcAft>
                          <a:spcPts val="0"/>
                        </a:spcAft>
                      </a:pPr>
                      <a:r>
                        <a:rPr lang="en-US" sz="1100" kern="1200" dirty="0">
                          <a:effectLst/>
                        </a:rPr>
                        <a:t>Results</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2"/>
                    </a:solidFill>
                  </a:tcPr>
                </a:tc>
              </a:tr>
              <a:tr h="1580679">
                <a:tc>
                  <a:txBody>
                    <a:bodyPr/>
                    <a:lstStyle/>
                    <a:p>
                      <a:pPr marL="0" marR="0" indent="-228600">
                        <a:spcBef>
                          <a:spcPts val="0"/>
                        </a:spcBef>
                        <a:spcAft>
                          <a:spcPts val="0"/>
                        </a:spcAft>
                      </a:pPr>
                      <a:r>
                        <a:rPr lang="en-US" sz="1100" kern="1200" dirty="0">
                          <a:effectLst/>
                        </a:rPr>
                        <a:t>1) Include the shareholder proposal with an opposition statement from management (13 companies) </a:t>
                      </a:r>
                      <a:endParaRPr lang="en-US" sz="1100" dirty="0">
                        <a:effectLst/>
                        <a:latin typeface="Georgia" panose="02040502050405020303" pitchFamily="18" charset="0"/>
                        <a:ea typeface="Calibri"/>
                        <a:cs typeface="Arial"/>
                      </a:endParaRPr>
                    </a:p>
                  </a:txBody>
                  <a:tcP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marR="0" indent="-228600">
                        <a:spcBef>
                          <a:spcPts val="0"/>
                        </a:spcBef>
                        <a:spcAft>
                          <a:spcPts val="0"/>
                        </a:spcAft>
                      </a:pPr>
                      <a:r>
                        <a:rPr lang="en-US" sz="1100" kern="1200" dirty="0">
                          <a:effectLst/>
                        </a:rPr>
                        <a:t>AT&amp;T Inc.; L-3 Communication Holdings, Inc.; Alexion Pharmaceuticals, Inc.; The Timken Company; Kansas City Southern; Newell Rubbermaid Inc.; Morgans Hotel Group Co.; Ford Motor Company; JP Morgan Chase &amp; Co.; Southwestern Energy Company; ITC Holdings Corp.; The Home Depot, Inc.; Chevron Corporation </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56515" marR="0" indent="-228600">
                        <a:spcBef>
                          <a:spcPts val="0"/>
                        </a:spcBef>
                        <a:spcAft>
                          <a:spcPts val="0"/>
                        </a:spcAft>
                      </a:pPr>
                      <a:r>
                        <a:rPr lang="en-US" sz="1100" kern="1200" dirty="0" smtClean="0">
                          <a:effectLst/>
                        </a:rPr>
                        <a:t>Two </a:t>
                      </a:r>
                      <a:r>
                        <a:rPr lang="en-US" sz="1100" kern="1200" dirty="0">
                          <a:effectLst/>
                        </a:rPr>
                        <a:t>of the 13 proposals sought to create the right; </a:t>
                      </a:r>
                      <a:r>
                        <a:rPr lang="en-US" sz="1100" kern="1200" dirty="0" smtClean="0">
                          <a:effectLst/>
                        </a:rPr>
                        <a:t>one </a:t>
                      </a:r>
                      <a:r>
                        <a:rPr lang="en-US" sz="1100" kern="1200" dirty="0">
                          <a:effectLst/>
                        </a:rPr>
                        <a:t>received majority support</a:t>
                      </a:r>
                      <a:endParaRPr lang="en-US" sz="1100" dirty="0">
                        <a:effectLst/>
                      </a:endParaRPr>
                    </a:p>
                    <a:p>
                      <a:pPr marL="56515" marR="0" indent="-228600">
                        <a:spcBef>
                          <a:spcPts val="0"/>
                        </a:spcBef>
                        <a:spcAft>
                          <a:spcPts val="0"/>
                        </a:spcAft>
                      </a:pPr>
                      <a:r>
                        <a:rPr lang="en-US" sz="1100" kern="1200" dirty="0">
                          <a:effectLst/>
                        </a:rPr>
                        <a:t>(Average Support = 49.2%)</a:t>
                      </a:r>
                      <a:endParaRPr lang="en-US" sz="1100" dirty="0">
                        <a:effectLst/>
                      </a:endParaRPr>
                    </a:p>
                    <a:p>
                      <a:pPr marL="56515" marR="0" indent="-228600">
                        <a:spcBef>
                          <a:spcPts val="0"/>
                        </a:spcBef>
                        <a:spcAft>
                          <a:spcPts val="0"/>
                        </a:spcAft>
                      </a:pPr>
                      <a:r>
                        <a:rPr lang="en-US" sz="1100" kern="1200" dirty="0">
                          <a:effectLst/>
                        </a:rPr>
                        <a:t> </a:t>
                      </a:r>
                      <a:endParaRPr lang="en-US" sz="1100" dirty="0">
                        <a:effectLst/>
                      </a:endParaRPr>
                    </a:p>
                    <a:p>
                      <a:pPr marL="57785" marR="0" indent="-228600">
                        <a:spcBef>
                          <a:spcPts val="0"/>
                        </a:spcBef>
                        <a:spcAft>
                          <a:spcPts val="0"/>
                        </a:spcAft>
                      </a:pPr>
                      <a:r>
                        <a:rPr lang="en-US" sz="1100" kern="1200" dirty="0">
                          <a:effectLst/>
                        </a:rPr>
                        <a:t>11 of the 13 proposals sought to lower the threshold; </a:t>
                      </a:r>
                      <a:r>
                        <a:rPr lang="en-US" sz="1100" kern="1200" dirty="0" smtClean="0">
                          <a:effectLst/>
                        </a:rPr>
                        <a:t>one </a:t>
                      </a:r>
                      <a:r>
                        <a:rPr lang="en-US" sz="1100" kern="1200" dirty="0">
                          <a:effectLst/>
                        </a:rPr>
                        <a:t>received majority support </a:t>
                      </a:r>
                      <a:endParaRPr lang="en-US" sz="1100" dirty="0">
                        <a:effectLst/>
                      </a:endParaRPr>
                    </a:p>
                    <a:p>
                      <a:pPr marL="56515" marR="0" indent="-228600">
                        <a:spcBef>
                          <a:spcPts val="0"/>
                        </a:spcBef>
                        <a:spcAft>
                          <a:spcPts val="0"/>
                        </a:spcAft>
                      </a:pPr>
                      <a:r>
                        <a:rPr lang="en-US" sz="1100" kern="1200" dirty="0">
                          <a:effectLst/>
                        </a:rPr>
                        <a:t>(Average Support = 38.8%)</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r>
              <a:tr h="1286239">
                <a:tc>
                  <a:txBody>
                    <a:bodyPr/>
                    <a:lstStyle/>
                    <a:p>
                      <a:pPr marL="0" marR="0" indent="-228600">
                        <a:spcBef>
                          <a:spcPts val="0"/>
                        </a:spcBef>
                        <a:spcAft>
                          <a:spcPts val="0"/>
                        </a:spcAft>
                      </a:pPr>
                      <a:r>
                        <a:rPr lang="en-US" sz="1100" kern="1200" dirty="0">
                          <a:effectLst/>
                        </a:rPr>
                        <a:t>2) Include the shareholder proposal with directly conflicting management proposal (6 companies</a:t>
                      </a:r>
                      <a:r>
                        <a:rPr lang="en-US" sz="1100" kern="1200" dirty="0" smtClean="0">
                          <a:effectLst/>
                        </a:rPr>
                        <a:t>)</a:t>
                      </a:r>
                      <a:r>
                        <a:rPr lang="en-US" sz="1100" kern="1200" baseline="30000" dirty="0" smtClean="0">
                          <a:effectLst/>
                        </a:rPr>
                        <a:t>+</a:t>
                      </a:r>
                      <a:endParaRPr lang="en-US" sz="1100" baseline="30000" dirty="0">
                        <a:effectLst/>
                        <a:latin typeface="Georgia" panose="02040502050405020303" pitchFamily="18" charset="0"/>
                        <a:ea typeface="Calibri"/>
                        <a:cs typeface="Arial"/>
                      </a:endParaRPr>
                    </a:p>
                  </a:txBody>
                  <a:tcP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marL="0" marR="0" indent="-228600">
                        <a:spcBef>
                          <a:spcPts val="0"/>
                        </a:spcBef>
                        <a:spcAft>
                          <a:spcPts val="0"/>
                        </a:spcAft>
                      </a:pPr>
                      <a:r>
                        <a:rPr lang="en-US" sz="1100" kern="1200" dirty="0">
                          <a:effectLst/>
                        </a:rPr>
                        <a:t>The AES Corporation; BorgWarner Inc.; Capital One Financial Corporation; The Dun &amp; Bradstreet Corporation; Kate Spade &amp; Company; NextEra Energy, Inc.</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c>
                  <a:txBody>
                    <a:bodyPr/>
                    <a:lstStyle/>
                    <a:p>
                      <a:pPr marL="57785" marR="0" indent="-228600">
                        <a:spcBef>
                          <a:spcPts val="0"/>
                        </a:spcBef>
                        <a:spcAft>
                          <a:spcPts val="0"/>
                        </a:spcAft>
                      </a:pPr>
                      <a:r>
                        <a:rPr lang="en-US" sz="1100" kern="1200" dirty="0" smtClean="0">
                          <a:effectLst/>
                        </a:rPr>
                        <a:t>Three </a:t>
                      </a:r>
                      <a:r>
                        <a:rPr lang="en-US" sz="1100" kern="1200" dirty="0">
                          <a:effectLst/>
                        </a:rPr>
                        <a:t>of the </a:t>
                      </a:r>
                      <a:r>
                        <a:rPr lang="en-US" sz="1100" kern="1200" dirty="0" smtClean="0">
                          <a:effectLst/>
                        </a:rPr>
                        <a:t>six </a:t>
                      </a:r>
                      <a:r>
                        <a:rPr lang="en-US" sz="1100" kern="1200" dirty="0">
                          <a:effectLst/>
                        </a:rPr>
                        <a:t>proposals sought to create the right; </a:t>
                      </a:r>
                      <a:r>
                        <a:rPr lang="en-US" sz="1100" kern="1200" dirty="0" smtClean="0">
                          <a:effectLst/>
                        </a:rPr>
                        <a:t>one </a:t>
                      </a:r>
                      <a:r>
                        <a:rPr lang="en-US" sz="1100" kern="1200" dirty="0">
                          <a:effectLst/>
                        </a:rPr>
                        <a:t>received majority support </a:t>
                      </a:r>
                      <a:endParaRPr lang="en-US" sz="1100" dirty="0">
                        <a:effectLst/>
                      </a:endParaRPr>
                    </a:p>
                    <a:p>
                      <a:pPr marL="57785" marR="0" indent="-228600">
                        <a:spcBef>
                          <a:spcPts val="0"/>
                        </a:spcBef>
                        <a:spcAft>
                          <a:spcPts val="0"/>
                        </a:spcAft>
                      </a:pPr>
                      <a:r>
                        <a:rPr lang="en-US" sz="1100" kern="1200" dirty="0">
                          <a:effectLst/>
                        </a:rPr>
                        <a:t>(Average Support = 45.9%)</a:t>
                      </a:r>
                      <a:endParaRPr lang="en-US" sz="1100" dirty="0">
                        <a:effectLst/>
                      </a:endParaRPr>
                    </a:p>
                    <a:p>
                      <a:pPr marL="57785" marR="0" indent="-228600">
                        <a:spcBef>
                          <a:spcPts val="0"/>
                        </a:spcBef>
                        <a:spcAft>
                          <a:spcPts val="0"/>
                        </a:spcAft>
                      </a:pPr>
                      <a:r>
                        <a:rPr lang="en-US" sz="1100" kern="1200" dirty="0">
                          <a:effectLst/>
                        </a:rPr>
                        <a:t> </a:t>
                      </a:r>
                      <a:endParaRPr lang="en-US" sz="1100" dirty="0">
                        <a:effectLst/>
                      </a:endParaRPr>
                    </a:p>
                    <a:p>
                      <a:pPr marL="57785" marR="0" indent="-228600">
                        <a:spcBef>
                          <a:spcPts val="0"/>
                        </a:spcBef>
                        <a:spcAft>
                          <a:spcPts val="0"/>
                        </a:spcAft>
                      </a:pPr>
                      <a:r>
                        <a:rPr lang="en-US" sz="1100" kern="1200" dirty="0" smtClean="0">
                          <a:effectLst/>
                        </a:rPr>
                        <a:t>Three </a:t>
                      </a:r>
                      <a:r>
                        <a:rPr lang="en-US" sz="1100" kern="1200" dirty="0">
                          <a:effectLst/>
                        </a:rPr>
                        <a:t>of the </a:t>
                      </a:r>
                      <a:r>
                        <a:rPr lang="en-US" sz="1100" kern="1200" dirty="0" smtClean="0">
                          <a:effectLst/>
                        </a:rPr>
                        <a:t>six </a:t>
                      </a:r>
                      <a:r>
                        <a:rPr lang="en-US" sz="1100" kern="1200" dirty="0">
                          <a:effectLst/>
                        </a:rPr>
                        <a:t>proposals sought to lower the threshold; </a:t>
                      </a:r>
                      <a:r>
                        <a:rPr lang="en-US" sz="1100" kern="1200" dirty="0" smtClean="0">
                          <a:effectLst/>
                        </a:rPr>
                        <a:t>none </a:t>
                      </a:r>
                      <a:r>
                        <a:rPr lang="en-US" sz="1100" kern="1200" dirty="0">
                          <a:effectLst/>
                        </a:rPr>
                        <a:t>received majority support</a:t>
                      </a:r>
                      <a:endParaRPr lang="en-US" sz="1100" dirty="0">
                        <a:effectLst/>
                      </a:endParaRPr>
                    </a:p>
                    <a:p>
                      <a:pPr marL="57785" marR="0" indent="-228600">
                        <a:spcBef>
                          <a:spcPts val="0"/>
                        </a:spcBef>
                        <a:spcAft>
                          <a:spcPts val="0"/>
                        </a:spcAft>
                      </a:pPr>
                      <a:r>
                        <a:rPr lang="en-US" sz="1100" kern="1200" dirty="0">
                          <a:effectLst/>
                        </a:rPr>
                        <a:t>(Average Support = 41.0%) </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solidFill>
                  </a:tcPr>
                </a:tc>
              </a:tr>
              <a:tr h="650868">
                <a:tc>
                  <a:txBody>
                    <a:bodyPr/>
                    <a:lstStyle/>
                    <a:p>
                      <a:pPr marL="0" marR="0" indent="-228600">
                        <a:spcBef>
                          <a:spcPts val="0"/>
                        </a:spcBef>
                        <a:spcAft>
                          <a:spcPts val="0"/>
                        </a:spcAft>
                      </a:pPr>
                      <a:r>
                        <a:rPr lang="en-US" sz="1100" kern="1200" dirty="0">
                          <a:effectLst/>
                        </a:rPr>
                        <a:t>3) Include and support the shareholder proposal (1 company)</a:t>
                      </a:r>
                      <a:endParaRPr lang="en-US" sz="1100" dirty="0">
                        <a:effectLst/>
                        <a:latin typeface="Georgia" panose="02040502050405020303" pitchFamily="18" charset="0"/>
                        <a:ea typeface="Calibri"/>
                        <a:cs typeface="Arial"/>
                      </a:endParaRPr>
                    </a:p>
                  </a:txBody>
                  <a:tcP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4"/>
                    </a:solidFill>
                  </a:tcPr>
                </a:tc>
                <a:tc>
                  <a:txBody>
                    <a:bodyPr/>
                    <a:lstStyle/>
                    <a:p>
                      <a:pPr marL="0" marR="0" indent="-228600">
                        <a:spcBef>
                          <a:spcPts val="0"/>
                        </a:spcBef>
                        <a:spcAft>
                          <a:spcPts val="0"/>
                        </a:spcAft>
                      </a:pPr>
                      <a:r>
                        <a:rPr lang="en-US" sz="1100" kern="1200" dirty="0">
                          <a:effectLst/>
                        </a:rPr>
                        <a:t>Illinois Tool Works, Inc. </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4"/>
                    </a:solidFill>
                  </a:tcPr>
                </a:tc>
                <a:tc>
                  <a:txBody>
                    <a:bodyPr/>
                    <a:lstStyle/>
                    <a:p>
                      <a:pPr marL="57785" marR="0" indent="-228600">
                        <a:spcBef>
                          <a:spcPts val="0"/>
                        </a:spcBef>
                        <a:spcAft>
                          <a:spcPts val="0"/>
                        </a:spcAft>
                      </a:pPr>
                      <a:r>
                        <a:rPr lang="en-US" sz="1100" kern="1200" dirty="0" smtClean="0">
                          <a:effectLst/>
                        </a:rPr>
                        <a:t>One </a:t>
                      </a:r>
                      <a:r>
                        <a:rPr lang="en-US" sz="1100" kern="1200" dirty="0">
                          <a:effectLst/>
                        </a:rPr>
                        <a:t>proposal sought to create the right (Received 87.3%)</a:t>
                      </a:r>
                      <a:endParaRPr lang="en-US" sz="1100" dirty="0">
                        <a:effectLst/>
                        <a:latin typeface="Georgia" panose="02040502050405020303" pitchFamily="18" charset="0"/>
                        <a:ea typeface="Calibri"/>
                        <a:cs typeface="Arial"/>
                      </a:endParaRPr>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accent4"/>
                    </a:solidFill>
                  </a:tcPr>
                </a:tc>
              </a:tr>
            </a:tbl>
          </a:graphicData>
        </a:graphic>
      </p:graphicFrame>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+In each case where the company submitted a directly conflicting management proposal, the management proposal garnered majority support, receiving average support of 75.5%.</a:t>
            </a:r>
          </a:p>
          <a:p>
            <a:pPr marL="0" indent="0">
              <a:buNone/>
            </a:pPr>
            <a:r>
              <a:rPr lang="en-US" sz="900" dirty="0"/>
              <a:t>*Not included in the table are companies that chose to negotiate with proponents, as this information is not publically available. </a:t>
            </a:r>
          </a:p>
        </p:txBody>
      </p:sp>
      <p:sp>
        <p:nvSpPr>
          <p:cNvPr id="15" name="Slide Number Placeholder 14"/>
          <p:cNvSpPr>
            <a:spLocks noGrp="1"/>
          </p:cNvSpPr>
          <p:nvPr>
            <p:ph type="sldNum" sz="quarter" idx="10"/>
          </p:nvPr>
        </p:nvSpPr>
        <p:spPr/>
        <p:txBody>
          <a:bodyPr/>
          <a:lstStyle/>
          <a:p>
            <a:fld id="{9B0005A4-9A48-4F82-82D8-7D3EECF7B059}" type="slidenum">
              <a:rPr lang="en-US" smtClean="0"/>
              <a:pPr/>
              <a:t>44</a:t>
            </a:fld>
            <a:endParaRPr lang="en-US" dirty="0"/>
          </a:p>
        </p:txBody>
      </p:sp>
    </p:spTree>
    <p:extLst>
      <p:ext uri="{BB962C8B-B14F-4D97-AF65-F5344CB8AC3E}">
        <p14:creationId xmlns:p14="http://schemas.microsoft.com/office/powerpoint/2010/main" val="25137070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2559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smtClean="0"/>
              <a:t>Dueling Proposals.</a:t>
            </a:r>
            <a:r>
              <a:rPr lang="en-US" sz="1600" smtClean="0"/>
              <a:t> In the six cases in which the shareholder proposal was submitted with a conflicting management proposal, the management proposal received significantly greater support than the shareholder proposal, with an average approval rate of 75.5%. </a:t>
            </a:r>
            <a:endParaRPr lang="en-US" sz="1600" b="1" smtClean="0"/>
          </a:p>
          <a:p>
            <a:pPr marL="285750" indent="-285750">
              <a:buFont typeface="Arial" panose="020B0604020202020204" pitchFamily="34" charset="0"/>
              <a:buChar char="•"/>
            </a:pPr>
            <a:endParaRPr lang="en-US" sz="1500" dirty="0"/>
          </a:p>
        </p:txBody>
      </p:sp>
      <p:graphicFrame>
        <p:nvGraphicFramePr>
          <p:cNvPr id="7" name="Chart 6"/>
          <p:cNvGraphicFramePr/>
          <p:nvPr>
            <p:extLst>
              <p:ext uri="{D42A27DB-BD31-4B8C-83A1-F6EECF244321}">
                <p14:modId xmlns:p14="http://schemas.microsoft.com/office/powerpoint/2010/main" val="3458017641"/>
              </p:ext>
            </p:extLst>
          </p:nvPr>
        </p:nvGraphicFramePr>
        <p:xfrm>
          <a:off x="696601" y="2073349"/>
          <a:ext cx="7756283" cy="38596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13370" y="3745451"/>
            <a:ext cx="1515196" cy="291273"/>
          </a:xfrm>
          <a:prstGeom prst="rect">
            <a:avLst/>
          </a:prstGeom>
          <a:noFill/>
        </p:spPr>
        <p:txBody>
          <a:bodyPr wrap="square" rtlCol="0">
            <a:noAutofit/>
          </a:bodyPr>
          <a:lstStyle/>
          <a:p>
            <a:pPr algn="ctr">
              <a:defRPr sz="1100" b="1" i="0" u="none" strike="noStrike" kern="1200" baseline="0">
                <a:solidFill>
                  <a:srgbClr val="493728"/>
                </a:solidFill>
                <a:latin typeface="+mn-lt"/>
                <a:ea typeface="+mn-ea"/>
                <a:cs typeface="+mn-cs"/>
              </a:defRPr>
            </a:pPr>
            <a:r>
              <a:rPr lang="en-US" dirty="0"/>
              <a:t>Level of </a:t>
            </a:r>
            <a:r>
              <a:rPr lang="en-US" dirty="0" smtClean="0"/>
              <a:t>Support</a:t>
            </a:r>
            <a:endParaRPr lang="en-US" dirty="0"/>
          </a:p>
          <a:p>
            <a:endParaRPr lang="en-US" dirty="0"/>
          </a:p>
        </p:txBody>
      </p:sp>
      <p:sp>
        <p:nvSpPr>
          <p:cNvPr id="9"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*BorgWarner’s bylaws require 80% of the vote to amend its certificate of incorporation, which is what BorgWarner’s management proposal suggested. Accordingly, as a technical matter, the management proposal did not pass despite receiving higher shareholder support. </a:t>
            </a:r>
          </a:p>
        </p:txBody>
      </p:sp>
      <p:sp>
        <p:nvSpPr>
          <p:cNvPr id="13" name="Slide Number Placeholder 12"/>
          <p:cNvSpPr>
            <a:spLocks noGrp="1"/>
          </p:cNvSpPr>
          <p:nvPr>
            <p:ph type="sldNum" sz="quarter" idx="18"/>
          </p:nvPr>
        </p:nvSpPr>
        <p:spPr/>
        <p:txBody>
          <a:bodyPr/>
          <a:lstStyle/>
          <a:p>
            <a:fld id="{9B0005A4-9A48-4F82-82D8-7D3EECF7B059}" type="slidenum">
              <a:rPr lang="en-US" smtClean="0"/>
              <a:pPr/>
              <a:t>45</a:t>
            </a:fld>
            <a:endParaRPr lang="en-US" dirty="0"/>
          </a:p>
        </p:txBody>
      </p:sp>
    </p:spTree>
    <p:extLst>
      <p:ext uri="{BB962C8B-B14F-4D97-AF65-F5344CB8AC3E}">
        <p14:creationId xmlns:p14="http://schemas.microsoft.com/office/powerpoint/2010/main" val="11021674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2559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b="1" dirty="0" smtClean="0">
                <a:solidFill>
                  <a:schemeClr val="tx1"/>
                </a:solidFill>
              </a:rPr>
              <a:t>The 10% Threshold — Vote Results. </a:t>
            </a:r>
            <a:r>
              <a:rPr lang="en-US" dirty="0" smtClean="0">
                <a:solidFill>
                  <a:schemeClr val="tx1"/>
                </a:solidFill>
              </a:rPr>
              <a:t>As noted above, 14 of the special meeting shareholder proposals that went to a vote in 2015 sought to lower the ownership threshold of an existing right. Twelve of these proposals sought to lower the higher existing ownership threshold to a 10% ownership threshold. All of these failed, receiving average support of 37.8%. </a:t>
            </a:r>
          </a:p>
          <a:p>
            <a:pPr lvl="2"/>
            <a:r>
              <a:rPr lang="en-US" dirty="0" smtClean="0"/>
              <a:t>In 2011-2014, 29 shareholder proposals sought to lower the threshold of an existing right to a 10% threshold, three of which received majority support. At two of these three companies, the existing special meeting right was set at 50%; at the remaining company, the existing right was set at 25%. </a:t>
            </a:r>
            <a:endParaRPr lang="en-US" dirty="0"/>
          </a:p>
        </p:txBody>
      </p:sp>
      <p:sp>
        <p:nvSpPr>
          <p:cNvPr id="11" name="Slide Number Placeholder 10"/>
          <p:cNvSpPr>
            <a:spLocks noGrp="1"/>
          </p:cNvSpPr>
          <p:nvPr>
            <p:ph type="sldNum" sz="quarter" idx="18"/>
          </p:nvPr>
        </p:nvSpPr>
        <p:spPr/>
        <p:txBody>
          <a:bodyPr/>
          <a:lstStyle/>
          <a:p>
            <a:fld id="{9B0005A4-9A48-4F82-82D8-7D3EECF7B059}" type="slidenum">
              <a:rPr lang="en-US" smtClean="0"/>
              <a:pPr/>
              <a:t>46</a:t>
            </a:fld>
            <a:endParaRPr lang="en-US" dirty="0"/>
          </a:p>
        </p:txBody>
      </p:sp>
    </p:spTree>
    <p:extLst>
      <p:ext uri="{BB962C8B-B14F-4D97-AF65-F5344CB8AC3E}">
        <p14:creationId xmlns:p14="http://schemas.microsoft.com/office/powerpoint/2010/main" val="60721907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8749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400" b="1" dirty="0" smtClean="0">
                <a:solidFill>
                  <a:schemeClr val="tx1"/>
                </a:solidFill>
              </a:rPr>
              <a:t>Thresholds Preferred by Shareholders. </a:t>
            </a:r>
            <a:r>
              <a:rPr lang="en-US" sz="1400" dirty="0" smtClean="0">
                <a:solidFill>
                  <a:schemeClr val="tx1"/>
                </a:solidFill>
              </a:rPr>
              <a:t>This year’s voting results indicate that shareholders may not necessarily believe that a 10% threshold is the most appropriate. At 18 of the 20 companies that received a shareholder proposal in 2015, shareholders seemed to prefer thresholds of at least 15%, but most often 20-25%. The voting results at these 18 companies can be broken down as follows: </a:t>
            </a:r>
          </a:p>
          <a:p>
            <a:pPr lvl="2"/>
            <a:r>
              <a:rPr lang="en-US" sz="1400" b="1" dirty="0" smtClean="0"/>
              <a:t>Dueling Proposals. </a:t>
            </a:r>
            <a:r>
              <a:rPr lang="en-US" sz="1400" dirty="0" smtClean="0"/>
              <a:t>When confronted with a shareholder proposal that directly conflicted with a management proposal, five companies’ shareholders supported management-sponsored thresholds of 20-25% and rejected shareholder-sponsored thresholds of 10% or even 20%.</a:t>
            </a:r>
          </a:p>
          <a:p>
            <a:pPr lvl="2"/>
            <a:r>
              <a:rPr lang="en-US" sz="1400" b="1" dirty="0" smtClean="0"/>
              <a:t>Shareholder Proposals Seeking to Create the Special Meeting Right.</a:t>
            </a:r>
            <a:r>
              <a:rPr lang="en-US" sz="1400" dirty="0" smtClean="0"/>
              <a:t> When confronted with a shareholder proposal to create the special meeting right, two companies’ shareholders voted to create a special meeting right for holders of 20-25% of the company’s stock.</a:t>
            </a:r>
          </a:p>
          <a:p>
            <a:pPr lvl="2"/>
            <a:r>
              <a:rPr lang="en-US" sz="1400" b="1" dirty="0" smtClean="0"/>
              <a:t>Shareholder Proposals Seeking to Lower the Threshold of an Existing Right. </a:t>
            </a:r>
            <a:r>
              <a:rPr lang="en-US" sz="1400" dirty="0" smtClean="0"/>
              <a:t>When confronted with a shareholder proposal to lower the threshold of an existing right in the absence of a competing management proposal, the vast majority of shareholders rejected entreaties to lower the existing thresholds, which ranged from 15-50%. Of the eleven companies affected:</a:t>
            </a:r>
          </a:p>
          <a:p>
            <a:pPr lvl="3"/>
            <a:r>
              <a:rPr lang="en-US" sz="1400" dirty="0" smtClean="0"/>
              <a:t>At ten companies, shareholders opted to retain the companies’ preexisting thresholds of 15-50% and voted against shareholder proposals seeking to lower the threshold. Five of these existing thresholds were set at 20-25%. </a:t>
            </a:r>
          </a:p>
          <a:p>
            <a:pPr lvl="3"/>
            <a:r>
              <a:rPr lang="en-US" sz="1400" dirty="0" smtClean="0"/>
              <a:t>At one company, shareholders voted in favor of a shareholder proposal to lower the threshold to 25%.</a:t>
            </a:r>
            <a:endParaRPr lang="en-US" sz="1400" dirty="0"/>
          </a:p>
        </p:txBody>
      </p:sp>
      <p:sp>
        <p:nvSpPr>
          <p:cNvPr id="11" name="Slide Number Placeholder 10"/>
          <p:cNvSpPr>
            <a:spLocks noGrp="1"/>
          </p:cNvSpPr>
          <p:nvPr>
            <p:ph type="sldNum" sz="quarter" idx="18"/>
          </p:nvPr>
        </p:nvSpPr>
        <p:spPr/>
        <p:txBody>
          <a:bodyPr/>
          <a:lstStyle/>
          <a:p>
            <a:fld id="{9B0005A4-9A48-4F82-82D8-7D3EECF7B059}" type="slidenum">
              <a:rPr lang="en-US" smtClean="0"/>
              <a:pPr/>
              <a:t>47</a:t>
            </a:fld>
            <a:endParaRPr lang="en-US" dirty="0"/>
          </a:p>
        </p:txBody>
      </p:sp>
    </p:spTree>
    <p:extLst>
      <p:ext uri="{BB962C8B-B14F-4D97-AF65-F5344CB8AC3E}">
        <p14:creationId xmlns:p14="http://schemas.microsoft.com/office/powerpoint/2010/main" val="5828867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16066"/>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dirty="0" smtClean="0"/>
              <a:t>Position of Proxy Advisory Firms</a:t>
            </a:r>
            <a:r>
              <a:rPr lang="en-US" sz="1600" dirty="0" smtClean="0"/>
              <a:t>. Proxy advisory firms likely support the right to call a special meeting.</a:t>
            </a:r>
          </a:p>
          <a:p>
            <a:pPr lvl="2"/>
            <a:r>
              <a:rPr lang="en-US" sz="1600" dirty="0" smtClean="0"/>
              <a:t>During the 2015 proxy season, </a:t>
            </a:r>
            <a:r>
              <a:rPr lang="en-US" sz="1600" b="1" dirty="0" smtClean="0"/>
              <a:t>ISS recommended “for” 19 of 20 shareholder proposals</a:t>
            </a:r>
            <a:r>
              <a:rPr lang="en-US" sz="1600" dirty="0" smtClean="0"/>
              <a:t> pertaining to the shareholder right to call special meetings. ISS recommended “against” one proposal that would have allowed a single stockholder to unilaterally call special meetings. ISS generally prefers a 10% threshold but presumably takes the position that some right is better than no right. </a:t>
            </a:r>
          </a:p>
          <a:p>
            <a:pPr lvl="2"/>
            <a:r>
              <a:rPr lang="en-US" sz="1600" b="1" dirty="0" smtClean="0"/>
              <a:t>Substantial Implementation.</a:t>
            </a:r>
            <a:r>
              <a:rPr lang="en-US" sz="1600" dirty="0" smtClean="0"/>
              <a:t> If ISS determines that a proposal that received majority support was not substantially implemented by the board (</a:t>
            </a:r>
            <a:r>
              <a:rPr lang="en-US" sz="1600" i="1" dirty="0" smtClean="0"/>
              <a:t>i.e.</a:t>
            </a:r>
            <a:r>
              <a:rPr lang="en-US" sz="1600" dirty="0" smtClean="0"/>
              <a:t> implementing the proposal at a different ownership threshold than the one proposed and/or imposing significant limitations on the right), </a:t>
            </a:r>
            <a:r>
              <a:rPr lang="en-US" sz="1600" b="1" dirty="0" smtClean="0"/>
              <a:t>ISS will recommend a vote “against” one or more directors the following year</a:t>
            </a:r>
            <a:r>
              <a:rPr lang="en-US" sz="1600" dirty="0" smtClean="0"/>
              <a:t>. </a:t>
            </a:r>
            <a:endParaRPr lang="en-US" sz="1600" dirty="0"/>
          </a:p>
        </p:txBody>
      </p:sp>
      <p:sp>
        <p:nvSpPr>
          <p:cNvPr id="8" name="Slide Number Placeholder 7"/>
          <p:cNvSpPr>
            <a:spLocks noGrp="1"/>
          </p:cNvSpPr>
          <p:nvPr>
            <p:ph type="sldNum" sz="quarter" idx="18"/>
          </p:nvPr>
        </p:nvSpPr>
        <p:spPr/>
        <p:txBody>
          <a:bodyPr/>
          <a:lstStyle/>
          <a:p>
            <a:fld id="{9B0005A4-9A48-4F82-82D8-7D3EECF7B059}" type="slidenum">
              <a:rPr lang="en-US" smtClean="0"/>
              <a:pPr/>
              <a:t>48</a:t>
            </a:fld>
            <a:endParaRPr lang="en-US" dirty="0"/>
          </a:p>
        </p:txBody>
      </p:sp>
    </p:spTree>
    <p:extLst>
      <p:ext uri="{BB962C8B-B14F-4D97-AF65-F5344CB8AC3E}">
        <p14:creationId xmlns:p14="http://schemas.microsoft.com/office/powerpoint/2010/main" val="95779645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0654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500" b="1" dirty="0" smtClean="0"/>
              <a:t>Position of Institutional Shareholders. </a:t>
            </a:r>
            <a:r>
              <a:rPr lang="en-US" sz="1500" dirty="0" smtClean="0"/>
              <a:t>While their current positions on special meeting proposals vary, the major institutional investors generally favor shareholders having the right to call special meetings and usually focus on a few key variables, e.g., the minimum ownership threshold associated with the right. </a:t>
            </a:r>
          </a:p>
          <a:p>
            <a:pPr lvl="2"/>
            <a:r>
              <a:rPr lang="en-US" sz="1500" dirty="0" smtClean="0"/>
              <a:t>Some investors recommend voting for a proposal if the threshold is 25% or less, while others recommend voting for a proposal if the threshold is 25% or more. </a:t>
            </a:r>
          </a:p>
          <a:p>
            <a:pPr lvl="2"/>
            <a:r>
              <a:rPr lang="en-US" sz="1500" dirty="0" smtClean="0"/>
              <a:t>Other factors include: whether or not the company already provides for a shareholder right to act by written consent; whether the proposal was submitted by management or by a shareholder.</a:t>
            </a:r>
          </a:p>
          <a:p>
            <a:pPr lvl="1"/>
            <a:r>
              <a:rPr lang="en-US" altLang="en-US" sz="1500" b="1" dirty="0" smtClean="0"/>
              <a:t>Position of the SEC. </a:t>
            </a:r>
            <a:r>
              <a:rPr lang="en-US" altLang="en-US" sz="1500" dirty="0" smtClean="0"/>
              <a:t>Aside from </a:t>
            </a:r>
            <a:r>
              <a:rPr lang="en-US" sz="1500" dirty="0" smtClean="0"/>
              <a:t>Rule </a:t>
            </a:r>
            <a:r>
              <a:rPr lang="en-US" sz="1500" dirty="0" err="1" smtClean="0"/>
              <a:t>14a</a:t>
            </a:r>
            <a:r>
              <a:rPr lang="en-US" sz="1500" dirty="0" smtClean="0"/>
              <a:t>-8(</a:t>
            </a:r>
            <a:r>
              <a:rPr lang="en-US" sz="1500" dirty="0" err="1" smtClean="0"/>
              <a:t>i</a:t>
            </a:r>
            <a:r>
              <a:rPr lang="en-US" sz="1500" dirty="0" smtClean="0"/>
              <a:t>)(9), companies attempted to exclude special meeting shareholder proposals based on the following substantive exclusions during the 2015 proxy season:</a:t>
            </a:r>
          </a:p>
          <a:p>
            <a:pPr lvl="2"/>
            <a:r>
              <a:rPr lang="en-US" altLang="en-US" sz="1500" b="1" dirty="0" smtClean="0"/>
              <a:t>Rule </a:t>
            </a:r>
            <a:r>
              <a:rPr lang="en-US" altLang="en-US" sz="1500" b="1" dirty="0" err="1" smtClean="0"/>
              <a:t>14a</a:t>
            </a:r>
            <a:r>
              <a:rPr lang="en-US" altLang="en-US" sz="1500" b="1" dirty="0" smtClean="0"/>
              <a:t>-8(</a:t>
            </a:r>
            <a:r>
              <a:rPr lang="en-US" altLang="en-US" sz="1500" b="1" dirty="0" err="1" smtClean="0"/>
              <a:t>i</a:t>
            </a:r>
            <a:r>
              <a:rPr lang="en-US" altLang="en-US" sz="1500" b="1" dirty="0" smtClean="0"/>
              <a:t>)(10). </a:t>
            </a:r>
            <a:r>
              <a:rPr lang="en-US" altLang="en-US" sz="1500" dirty="0" smtClean="0"/>
              <a:t>The SEC permitted one company to exclude a special meeting proposal under Rule </a:t>
            </a:r>
            <a:r>
              <a:rPr lang="en-US" altLang="en-US" sz="1500" dirty="0" err="1" smtClean="0"/>
              <a:t>14a</a:t>
            </a:r>
            <a:r>
              <a:rPr lang="en-US" altLang="en-US" sz="1500" dirty="0" smtClean="0"/>
              <a:t>-8(</a:t>
            </a:r>
            <a:r>
              <a:rPr lang="en-US" altLang="en-US" sz="1500" dirty="0" err="1" smtClean="0"/>
              <a:t>i</a:t>
            </a:r>
            <a:r>
              <a:rPr lang="en-US" altLang="en-US" sz="1500" dirty="0" smtClean="0"/>
              <a:t>)(10) on the basis that the company had substantially implemented the proposal.</a:t>
            </a:r>
          </a:p>
          <a:p>
            <a:pPr lvl="2"/>
            <a:r>
              <a:rPr lang="en-US" sz="1500" b="1" dirty="0" smtClean="0"/>
              <a:t>Rule </a:t>
            </a:r>
            <a:r>
              <a:rPr lang="en-US" sz="1500" b="1" dirty="0" err="1" smtClean="0"/>
              <a:t>14a</a:t>
            </a:r>
            <a:r>
              <a:rPr lang="en-US" sz="1500" b="1" dirty="0" smtClean="0"/>
              <a:t>-8(</a:t>
            </a:r>
            <a:r>
              <a:rPr lang="en-US" sz="1500" b="1" dirty="0" err="1" smtClean="0"/>
              <a:t>i</a:t>
            </a:r>
            <a:r>
              <a:rPr lang="en-US" sz="1500" b="1" dirty="0" smtClean="0"/>
              <a:t>)(3). </a:t>
            </a:r>
            <a:r>
              <a:rPr lang="en-US" sz="1500" dirty="0" smtClean="0"/>
              <a:t>Another company sought exclusion under Rule </a:t>
            </a:r>
            <a:r>
              <a:rPr lang="en-US" sz="1500" dirty="0" err="1" smtClean="0"/>
              <a:t>14a</a:t>
            </a:r>
            <a:r>
              <a:rPr lang="en-US" sz="1500" dirty="0" smtClean="0"/>
              <a:t>-8(</a:t>
            </a:r>
            <a:r>
              <a:rPr lang="en-US" sz="1500" dirty="0" err="1" smtClean="0"/>
              <a:t>i</a:t>
            </a:r>
            <a:r>
              <a:rPr lang="en-US" sz="1500" dirty="0" smtClean="0"/>
              <a:t>)(3), arguing that the proposals was contrary to the SEC’s proxy rules. Specifically, the company contended that the proposal contradicted Rule </a:t>
            </a:r>
            <a:r>
              <a:rPr lang="en-US" sz="1500" dirty="0" err="1" smtClean="0"/>
              <a:t>14a</a:t>
            </a:r>
            <a:r>
              <a:rPr lang="en-US" sz="1500" dirty="0" smtClean="0"/>
              <a:t>-9, which prohibits materially false or misleading statements in proxy solicitation materials. The SEC did not agree.</a:t>
            </a:r>
          </a:p>
        </p:txBody>
      </p:sp>
      <p:sp>
        <p:nvSpPr>
          <p:cNvPr id="15" name="Slide Number Placeholder 14"/>
          <p:cNvSpPr>
            <a:spLocks noGrp="1"/>
          </p:cNvSpPr>
          <p:nvPr>
            <p:ph type="sldNum" sz="quarter" idx="18"/>
          </p:nvPr>
        </p:nvSpPr>
        <p:spPr/>
        <p:txBody>
          <a:bodyPr/>
          <a:lstStyle/>
          <a:p>
            <a:fld id="{9B0005A4-9A48-4F82-82D8-7D3EECF7B059}" type="slidenum">
              <a:rPr lang="en-US" smtClean="0"/>
              <a:pPr/>
              <a:t>49</a:t>
            </a:fld>
            <a:endParaRPr lang="en-US" dirty="0"/>
          </a:p>
        </p:txBody>
      </p:sp>
    </p:spTree>
    <p:extLst>
      <p:ext uri="{BB962C8B-B14F-4D97-AF65-F5344CB8AC3E}">
        <p14:creationId xmlns:p14="http://schemas.microsoft.com/office/powerpoint/2010/main" val="35354986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Placeholder 10"/>
          <p:cNvGraphicFramePr>
            <a:graphicFrameLocks/>
          </p:cNvGraphicFramePr>
          <p:nvPr>
            <p:extLst>
              <p:ext uri="{D42A27DB-BD31-4B8C-83A1-F6EECF244321}">
                <p14:modId xmlns:p14="http://schemas.microsoft.com/office/powerpoint/2010/main" val="2314858055"/>
              </p:ext>
            </p:extLst>
          </p:nvPr>
        </p:nvGraphicFramePr>
        <p:xfrm>
          <a:off x="4669900" y="1905000"/>
          <a:ext cx="4474100"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dirty="0" smtClean="0"/>
              <a:t>2015 Proxy Season Overview – </a:t>
            </a:r>
            <a:br>
              <a:rPr lang="en-US" dirty="0" smtClean="0"/>
            </a:br>
            <a:r>
              <a:rPr lang="en-US" dirty="0"/>
              <a:t>Shareholder Proponents</a:t>
            </a:r>
          </a:p>
        </p:txBody>
      </p:sp>
      <p:sp>
        <p:nvSpPr>
          <p:cNvPr id="8" name="Text Placeholder 7"/>
          <p:cNvSpPr>
            <a:spLocks noGrp="1"/>
          </p:cNvSpPr>
          <p:nvPr>
            <p:ph idx="1"/>
          </p:nvPr>
        </p:nvSpPr>
        <p:spPr/>
        <p:txBody>
          <a:bodyPr/>
          <a:lstStyle/>
          <a:p>
            <a:r>
              <a:rPr lang="en-US" sz="1600" b="1" dirty="0" smtClean="0"/>
              <a:t>Shareholder Proponents. </a:t>
            </a:r>
            <a:r>
              <a:rPr lang="en-US" sz="1600" b="0" dirty="0" smtClean="0"/>
              <a:t>As in past years, individuals submitted the largest proportion of shareholder proposals to Fortune 250 companies in 2015. </a:t>
            </a:r>
            <a:endParaRPr lang="en-US" sz="1600" b="0" dirty="0"/>
          </a:p>
        </p:txBody>
      </p:sp>
      <p:graphicFrame>
        <p:nvGraphicFramePr>
          <p:cNvPr id="11" name="Chart Placeholder 10"/>
          <p:cNvGraphicFramePr>
            <a:graphicFrameLocks noGrp="1"/>
          </p:cNvGraphicFramePr>
          <p:nvPr>
            <p:ph type="chart" sz="quarter" idx="4294967295"/>
            <p:extLst>
              <p:ext uri="{D42A27DB-BD31-4B8C-83A1-F6EECF244321}">
                <p14:modId xmlns:p14="http://schemas.microsoft.com/office/powerpoint/2010/main" val="785833794"/>
              </p:ext>
            </p:extLst>
          </p:nvPr>
        </p:nvGraphicFramePr>
        <p:xfrm>
          <a:off x="0" y="1905000"/>
          <a:ext cx="4473575"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54480" y="5419583"/>
            <a:ext cx="6035040" cy="600164"/>
          </a:xfrm>
          <a:prstGeom prst="rect">
            <a:avLst/>
          </a:prstGeom>
          <a:noFill/>
          <a:ln w="6350">
            <a:solidFill>
              <a:schemeClr val="accent1"/>
            </a:solidFill>
          </a:ln>
        </p:spPr>
        <p:txBody>
          <a:bodyPr wrap="square" rtlCol="0">
            <a:spAutoFit/>
          </a:bodyPr>
          <a:lstStyle/>
          <a:p>
            <a:pPr algn="ctr">
              <a:lnSpc>
                <a:spcPct val="110000"/>
              </a:lnSpc>
            </a:pPr>
            <a:r>
              <a:rPr lang="en-US" sz="1000" b="1" i="1" dirty="0" smtClean="0">
                <a:solidFill>
                  <a:schemeClr val="accent1"/>
                </a:solidFill>
              </a:rPr>
              <a:t>Three people – John Chevedden, William Steiner and James McRitchie – and their respective families accounted for one-third of all proposals sponsored by individuals among Fortune 250 companies during the 2014 and 2015 proxy seasons.</a:t>
            </a:r>
            <a:endParaRPr lang="en-US" sz="1000" b="1" i="1" dirty="0">
              <a:solidFill>
                <a:schemeClr val="accent1"/>
              </a:solidFill>
            </a:endParaRPr>
          </a:p>
        </p:txBody>
      </p:sp>
      <p:sp>
        <p:nvSpPr>
          <p:cNvPr id="3" name="Oval 2"/>
          <p:cNvSpPr/>
          <p:nvPr/>
        </p:nvSpPr>
        <p:spPr>
          <a:xfrm>
            <a:off x="2355428" y="2420721"/>
            <a:ext cx="1644072" cy="286192"/>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Elbow Connector 13"/>
          <p:cNvCxnSpPr>
            <a:stCxn id="3" idx="6"/>
          </p:cNvCxnSpPr>
          <p:nvPr/>
        </p:nvCxnSpPr>
        <p:spPr>
          <a:xfrm>
            <a:off x="3999500" y="2563817"/>
            <a:ext cx="474600" cy="2855766"/>
          </a:xfrm>
          <a:prstGeom prst="bentConnector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smtClean="0"/>
              <a:t>Sources</a:t>
            </a:r>
            <a:r>
              <a:rPr lang="en-US" sz="900" dirty="0"/>
              <a:t>: Proxy Monitor 2015 Proxy Season Wrap-Up; Proxy Monitor 2014 A Report on Corporate Governance and Shareholder Activism. </a:t>
            </a:r>
          </a:p>
        </p:txBody>
      </p:sp>
      <p:sp>
        <p:nvSpPr>
          <p:cNvPr id="5" name="Slide Number Placeholder 4"/>
          <p:cNvSpPr>
            <a:spLocks noGrp="1"/>
          </p:cNvSpPr>
          <p:nvPr>
            <p:ph type="sldNum" sz="quarter" idx="10"/>
          </p:nvPr>
        </p:nvSpPr>
        <p:spPr/>
        <p:txBody>
          <a:bodyPr/>
          <a:lstStyle/>
          <a:p>
            <a:fld id="{9B0005A4-9A48-4F82-82D8-7D3EECF7B059}" type="slidenum">
              <a:rPr lang="en-US" smtClean="0"/>
              <a:pPr/>
              <a:t>5</a:t>
            </a:fld>
            <a:endParaRPr lang="en-US" dirty="0"/>
          </a:p>
        </p:txBody>
      </p:sp>
    </p:spTree>
    <p:extLst>
      <p:ext uri="{BB962C8B-B14F-4D97-AF65-F5344CB8AC3E}">
        <p14:creationId xmlns:p14="http://schemas.microsoft.com/office/powerpoint/2010/main" val="204389161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63691"/>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700" b="1" dirty="0" smtClean="0"/>
              <a:t>Takeaways. </a:t>
            </a:r>
          </a:p>
          <a:p>
            <a:pPr lvl="2"/>
            <a:r>
              <a:rPr lang="en-US" sz="1700" b="1" dirty="0" smtClean="0"/>
              <a:t>Recognize the Distinction Between Proposals Seeking to Create the Right Versus Proposals Seeking to Lower the Threshold. </a:t>
            </a:r>
            <a:r>
              <a:rPr lang="en-US" sz="1700" dirty="0" smtClean="0"/>
              <a:t>Management should take into consideration whether the proposal seeks to create the right for the first time or to lower the threshold of an existing right. </a:t>
            </a:r>
          </a:p>
          <a:p>
            <a:pPr lvl="2"/>
            <a:r>
              <a:rPr lang="en-US" sz="1700" b="1" dirty="0" smtClean="0"/>
              <a:t>Consider the Ownership Threshold. </a:t>
            </a:r>
            <a:r>
              <a:rPr lang="en-US" sz="1700" dirty="0" smtClean="0"/>
              <a:t>This year’s voting results suggest that companies that have a special meeting right in the 15-25% range could, depending on the circumstances, be more successful in warding off potential future attempts to lower the threshold. The likelihood of a proposal garnering majority support depends, in part, on the proposal’s thresholds for triggering the right. </a:t>
            </a:r>
          </a:p>
          <a:p>
            <a:pPr lvl="2"/>
            <a:r>
              <a:rPr lang="en-US" sz="1700" b="1" dirty="0" smtClean="0"/>
              <a:t>Consider Submitting a Management-Sponsored Proposal. </a:t>
            </a:r>
            <a:r>
              <a:rPr lang="en-US" sz="1700" dirty="0" smtClean="0"/>
              <a:t>Depending on the results of the </a:t>
            </a:r>
            <a:r>
              <a:rPr lang="en-US" sz="1700" dirty="0" err="1" smtClean="0"/>
              <a:t>SEC’s</a:t>
            </a:r>
            <a:r>
              <a:rPr lang="en-US" sz="1700" dirty="0" smtClean="0"/>
              <a:t> pending review of Rule </a:t>
            </a:r>
            <a:r>
              <a:rPr lang="en-US" sz="1700" dirty="0" err="1" smtClean="0"/>
              <a:t>14a</a:t>
            </a:r>
            <a:r>
              <a:rPr lang="en-US" sz="1700" dirty="0" smtClean="0"/>
              <a:t>-8(</a:t>
            </a:r>
            <a:r>
              <a:rPr lang="en-US" sz="1700" dirty="0" err="1" smtClean="0"/>
              <a:t>i</a:t>
            </a:r>
            <a:r>
              <a:rPr lang="en-US" sz="1700" dirty="0" smtClean="0"/>
              <a:t>)(9), some issuers may determine to submit a management-sponsored proposal to their shareholders with a higher threshold that it deems appropriate for the company and its individual circumstances.</a:t>
            </a:r>
            <a:endParaRPr lang="en-US" sz="1700" dirty="0"/>
          </a:p>
        </p:txBody>
      </p:sp>
      <p:sp>
        <p:nvSpPr>
          <p:cNvPr id="8" name="Slide Number Placeholder 7"/>
          <p:cNvSpPr>
            <a:spLocks noGrp="1"/>
          </p:cNvSpPr>
          <p:nvPr>
            <p:ph type="sldNum" sz="quarter" idx="18"/>
          </p:nvPr>
        </p:nvSpPr>
        <p:spPr/>
        <p:txBody>
          <a:bodyPr/>
          <a:lstStyle/>
          <a:p>
            <a:fld id="{9B0005A4-9A48-4F82-82D8-7D3EECF7B059}" type="slidenum">
              <a:rPr lang="en-US" smtClean="0"/>
              <a:pPr/>
              <a:t>50</a:t>
            </a:fld>
            <a:endParaRPr lang="en-US" dirty="0"/>
          </a:p>
        </p:txBody>
      </p:sp>
    </p:spTree>
    <p:extLst>
      <p:ext uri="{BB962C8B-B14F-4D97-AF65-F5344CB8AC3E}">
        <p14:creationId xmlns:p14="http://schemas.microsoft.com/office/powerpoint/2010/main" val="196139737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16066"/>
            <a:ext cx="8440574" cy="938238"/>
          </a:xfrm>
        </p:spPr>
        <p:txBody>
          <a:bodyPr/>
          <a:lstStyle/>
          <a:p>
            <a:r>
              <a:rPr lang="en-US" dirty="0" smtClean="0"/>
              <a:t>2015 Proxy Season Highlights – </a:t>
            </a:r>
            <a:r>
              <a:rPr lang="en-US" dirty="0"/>
              <a:t>Key Proposals</a:t>
            </a:r>
            <a:br>
              <a:rPr lang="en-US" dirty="0"/>
            </a:br>
            <a:r>
              <a:rPr lang="en-US" dirty="0"/>
              <a:t>Shareholder Right to Call Special Meetings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2"/>
            <a:r>
              <a:rPr lang="en-US" sz="1500" b="1" dirty="0"/>
              <a:t>Consider Unilaterally Adopting a Special Meeting Right. </a:t>
            </a:r>
            <a:r>
              <a:rPr lang="en-US" sz="1500" dirty="0"/>
              <a:t>Some companies may find it advantageous to adopt the right to call special meetings unilaterally, permitting the company to maintain control over the specifics of the bylaw and, in certain circumstances, allowing the issuer to petition the SEC for no-action relief to exclude the shareholder proposal under Rule </a:t>
            </a:r>
            <a:r>
              <a:rPr lang="en-US" sz="1500" dirty="0" err="1"/>
              <a:t>14a</a:t>
            </a:r>
            <a:r>
              <a:rPr lang="en-US" sz="1500" dirty="0"/>
              <a:t>-8(</a:t>
            </a:r>
            <a:r>
              <a:rPr lang="en-US" sz="1500" dirty="0" err="1"/>
              <a:t>i</a:t>
            </a:r>
            <a:r>
              <a:rPr lang="en-US" sz="1500" dirty="0"/>
              <a:t>)(10) for having “substantially implemented” the proposal. </a:t>
            </a:r>
          </a:p>
          <a:p>
            <a:pPr lvl="3"/>
            <a:r>
              <a:rPr lang="en-US" sz="1500" dirty="0"/>
              <a:t>In 2015, four companies that faced shareholder-sponsored special meeting proposals chose to unilaterally amend their certificates of incorporation and bylaws to adopt the proposal and did not submit the shareholder proposal to a vote. Two of the companies petitioned the SEC for exclusion pursuant to Rule </a:t>
            </a:r>
            <a:r>
              <a:rPr lang="en-US" sz="1500" dirty="0" err="1"/>
              <a:t>14a</a:t>
            </a:r>
            <a:r>
              <a:rPr lang="en-US" sz="1500" dirty="0"/>
              <a:t>-8(</a:t>
            </a:r>
            <a:r>
              <a:rPr lang="en-US" sz="1500" dirty="0" err="1"/>
              <a:t>i</a:t>
            </a:r>
            <a:r>
              <a:rPr lang="en-US" sz="1500" dirty="0"/>
              <a:t>)(10). While not publicly disclosed, it is likely that the other two companies that excluded the shareholder proposal from their proxy materials negotiated exclusion with the shareholder proponent.</a:t>
            </a:r>
          </a:p>
          <a:p>
            <a:pPr lvl="2"/>
            <a:r>
              <a:rPr lang="en-US" sz="1500" b="1" dirty="0"/>
              <a:t>Engage in Shareholder Outreach. </a:t>
            </a:r>
            <a:r>
              <a:rPr lang="en-US" sz="1500" dirty="0"/>
              <a:t>Regardless, as with many governance proposals, it is critical to engage with the company’s shareholders and understand their positions prior to deciding on an approach.</a:t>
            </a:r>
          </a:p>
          <a:p>
            <a:pPr lvl="2"/>
            <a:r>
              <a:rPr lang="en-US" sz="1500" b="1" dirty="0"/>
              <a:t>Proxy Advisory Firms May Withhold Support for Lack of Responsiveness to Passing Proposal. </a:t>
            </a:r>
            <a:r>
              <a:rPr lang="en-US" sz="1500" dirty="0"/>
              <a:t>Issuers should take into account the possibility that failure to substantially implement a special meeting shareholder proposal that received majority support can yield negative vote recommendations from the proxy advisory firms against one or more of the company’s directors. </a:t>
            </a:r>
          </a:p>
          <a:p>
            <a:pPr marL="687388" lvl="2" indent="-285750"/>
            <a:endParaRPr lang="en-US" sz="1550" b="1" dirty="0" smtClean="0"/>
          </a:p>
          <a:p>
            <a:pPr marL="285750" indent="-285750">
              <a:buFont typeface="Arial" panose="020B0604020202020204" pitchFamily="34" charset="0"/>
              <a:buChar char="•"/>
            </a:pPr>
            <a:endParaRPr lang="en-US" sz="1550" dirty="0" smtClean="0"/>
          </a:p>
          <a:p>
            <a:pPr lvl="2" indent="0">
              <a:buNone/>
            </a:pPr>
            <a:endParaRPr lang="en-US" sz="1550" dirty="0"/>
          </a:p>
        </p:txBody>
      </p:sp>
      <p:sp>
        <p:nvSpPr>
          <p:cNvPr id="8" name="Slide Number Placeholder 7"/>
          <p:cNvSpPr>
            <a:spLocks noGrp="1"/>
          </p:cNvSpPr>
          <p:nvPr>
            <p:ph type="sldNum" sz="quarter" idx="18"/>
          </p:nvPr>
        </p:nvSpPr>
        <p:spPr/>
        <p:txBody>
          <a:bodyPr/>
          <a:lstStyle/>
          <a:p>
            <a:fld id="{9B0005A4-9A48-4F82-82D8-7D3EECF7B059}" type="slidenum">
              <a:rPr lang="en-US" smtClean="0"/>
              <a:pPr/>
              <a:t>51</a:t>
            </a:fld>
            <a:endParaRPr lang="en-US" dirty="0"/>
          </a:p>
        </p:txBody>
      </p:sp>
    </p:spTree>
    <p:extLst>
      <p:ext uri="{BB962C8B-B14F-4D97-AF65-F5344CB8AC3E}">
        <p14:creationId xmlns:p14="http://schemas.microsoft.com/office/powerpoint/2010/main" val="205546497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2015 Proxy Season Highlights – </a:t>
            </a:r>
            <a:r>
              <a:rPr lang="en-US" altLang="en-US" dirty="0"/>
              <a:t>Trends</a:t>
            </a:r>
            <a:br>
              <a:rPr lang="en-US" altLang="en-US" dirty="0"/>
            </a:br>
            <a:r>
              <a:rPr lang="en-US" altLang="en-US" dirty="0"/>
              <a:t>Trinity Wall Street v. Wal-Mart</a:t>
            </a:r>
          </a:p>
        </p:txBody>
      </p:sp>
      <p:sp>
        <p:nvSpPr>
          <p:cNvPr id="41987" name="Content Placeholder 2"/>
          <p:cNvSpPr>
            <a:spLocks noGrp="1"/>
          </p:cNvSpPr>
          <p:nvPr>
            <p:ph idx="1"/>
          </p:nvPr>
        </p:nvSpPr>
        <p:spPr/>
        <p:txBody>
          <a:bodyPr/>
          <a:lstStyle/>
          <a:p>
            <a:pPr lvl="1"/>
            <a:r>
              <a:rPr lang="en-US" altLang="en-US" sz="1400" b="1" dirty="0" smtClean="0"/>
              <a:t>Trinity’s Shareholder Proposal. </a:t>
            </a:r>
            <a:r>
              <a:rPr lang="en-US" altLang="en-US" sz="1400" dirty="0" smtClean="0"/>
              <a:t>Trinity submitted a shareholder proposal to Wal-Mart, requesting that the charter of the company’s Compensation, Nominating and Governance Committee be amended to “</a:t>
            </a:r>
            <a:r>
              <a:rPr lang="en-US" altLang="en-US" sz="1400" dirty="0" err="1" smtClean="0"/>
              <a:t>provid</a:t>
            </a:r>
            <a:r>
              <a:rPr lang="en-US" altLang="en-US" sz="1400" dirty="0" smtClean="0"/>
              <a:t>[e] oversight concerning the formulation and implementation of … policies and standards that determine whether or not the Company should sell a product that …</a:t>
            </a:r>
          </a:p>
          <a:p>
            <a:pPr marL="514350" lvl="2" indent="-342900">
              <a:buFont typeface="+mj-lt"/>
              <a:buAutoNum type="arabicPeriod"/>
            </a:pPr>
            <a:r>
              <a:rPr lang="en-US" sz="1350" dirty="0"/>
              <a:t>especially endangers public safety and well-being;</a:t>
            </a:r>
          </a:p>
          <a:p>
            <a:pPr marL="514350" lvl="2" indent="-342900">
              <a:buFont typeface="+mj-lt"/>
              <a:buAutoNum type="arabicPeriod"/>
            </a:pPr>
            <a:r>
              <a:rPr lang="en-US" altLang="en-US" sz="1350" dirty="0"/>
              <a:t>has the substantial potential to impair the reputation of the Company; and/or</a:t>
            </a:r>
          </a:p>
          <a:p>
            <a:pPr marL="514350" lvl="2" indent="-342900">
              <a:buFont typeface="+mj-lt"/>
              <a:buAutoNum type="arabicPeriod"/>
            </a:pPr>
            <a:r>
              <a:rPr lang="en-US" altLang="en-US" sz="1350" dirty="0"/>
              <a:t>would reasonably be considered by many offensive to the family and community values integral to the Company’s promotion of its brand.”	</a:t>
            </a:r>
          </a:p>
          <a:p>
            <a:pPr lvl="1"/>
            <a:r>
              <a:rPr lang="en-US" sz="1400" b="1" dirty="0" smtClean="0"/>
              <a:t>No-Action Letter. </a:t>
            </a:r>
            <a:r>
              <a:rPr lang="en-US" sz="1400" dirty="0" smtClean="0"/>
              <a:t>Wal-Mart obtained a no-action letter from the SEC on the ground that the proposal relates to the company’s ordinary business operations.</a:t>
            </a:r>
          </a:p>
          <a:p>
            <a:pPr lvl="1"/>
            <a:r>
              <a:rPr lang="en-US" sz="1400" b="1" dirty="0" smtClean="0"/>
              <a:t>District Court Decision. </a:t>
            </a:r>
            <a:r>
              <a:rPr lang="en-US" sz="1400" dirty="0" smtClean="0"/>
              <a:t>In a suit filed by Trinity, the District of Delaware held that:</a:t>
            </a:r>
          </a:p>
          <a:p>
            <a:pPr marL="514350" lvl="2" indent="-342900">
              <a:buFont typeface="+mj-lt"/>
              <a:buAutoNum type="arabicPeriod"/>
            </a:pPr>
            <a:r>
              <a:rPr lang="en-US" sz="1350" dirty="0"/>
              <a:t>the proposal is not excludable under Rule </a:t>
            </a:r>
            <a:r>
              <a:rPr lang="en-US" sz="1350" dirty="0" err="1"/>
              <a:t>14a-8’s</a:t>
            </a:r>
            <a:r>
              <a:rPr lang="en-US" sz="1350" dirty="0"/>
              <a:t> ordinary business exclusion because the proposal was not a directive to management but to the Board to “oversee the development and effectuation” of a company policy;</a:t>
            </a:r>
          </a:p>
          <a:p>
            <a:pPr marL="514350" lvl="2" indent="-342900">
              <a:buFont typeface="+mj-lt"/>
              <a:buAutoNum type="arabicPeriod"/>
            </a:pPr>
            <a:r>
              <a:rPr lang="en-US" sz="1350" dirty="0"/>
              <a:t>even if the proposal relates to the core of Wal-Mart’s business – the products it sells – it “focuses on significant social policy issues” (i.e., the sale of high capacity firearms) that “transcend the day-to-day business matters” of the company, making the proposal “appropriate for shareholder vote.”</a:t>
            </a:r>
          </a:p>
        </p:txBody>
      </p:sp>
      <p:sp>
        <p:nvSpPr>
          <p:cNvPr id="11" name="Slide Number Placeholder 10"/>
          <p:cNvSpPr>
            <a:spLocks noGrp="1"/>
          </p:cNvSpPr>
          <p:nvPr>
            <p:ph type="sldNum" sz="quarter" idx="18"/>
          </p:nvPr>
        </p:nvSpPr>
        <p:spPr/>
        <p:txBody>
          <a:bodyPr/>
          <a:lstStyle/>
          <a:p>
            <a:fld id="{9B0005A4-9A48-4F82-82D8-7D3EECF7B059}" type="slidenum">
              <a:rPr lang="en-US" smtClean="0"/>
              <a:pPr/>
              <a:t>52</a:t>
            </a:fld>
            <a:endParaRPr lang="en-US" dirty="0"/>
          </a:p>
        </p:txBody>
      </p:sp>
    </p:spTree>
    <p:extLst>
      <p:ext uri="{BB962C8B-B14F-4D97-AF65-F5344CB8AC3E}">
        <p14:creationId xmlns:p14="http://schemas.microsoft.com/office/powerpoint/2010/main" val="6093192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2015 Proxy Season Highlights – </a:t>
            </a:r>
            <a:r>
              <a:rPr lang="en-US" altLang="en-US" dirty="0"/>
              <a:t>Trends</a:t>
            </a:r>
            <a:br>
              <a:rPr lang="en-US" altLang="en-US" dirty="0"/>
            </a:br>
            <a:r>
              <a:rPr lang="en-US" altLang="en-US" dirty="0"/>
              <a:t>Trinity Wall Street v. Wal-Mart </a:t>
            </a:r>
            <a:r>
              <a:rPr lang="en-US" altLang="en-US" sz="2400" dirty="0"/>
              <a:t>(</a:t>
            </a:r>
            <a:r>
              <a:rPr lang="en-US" altLang="en-US" sz="2400" i="1" dirty="0"/>
              <a:t>continued</a:t>
            </a:r>
            <a:r>
              <a:rPr lang="en-US" altLang="en-US" sz="2400" dirty="0"/>
              <a:t>)</a:t>
            </a:r>
            <a:endParaRPr lang="en-US" altLang="en-US" dirty="0"/>
          </a:p>
        </p:txBody>
      </p:sp>
      <p:sp>
        <p:nvSpPr>
          <p:cNvPr id="41987" name="Content Placeholder 2"/>
          <p:cNvSpPr>
            <a:spLocks noGrp="1"/>
          </p:cNvSpPr>
          <p:nvPr>
            <p:ph idx="1"/>
          </p:nvPr>
        </p:nvSpPr>
        <p:spPr/>
        <p:txBody>
          <a:bodyPr/>
          <a:lstStyle/>
          <a:p>
            <a:pPr lvl="1"/>
            <a:r>
              <a:rPr lang="en-US" altLang="en-US" sz="1350" b="1" dirty="0" smtClean="0"/>
              <a:t>Third Circuit Decision – Ordinary Business Exclusion. </a:t>
            </a:r>
            <a:r>
              <a:rPr lang="en-US" altLang="en-US" sz="1350" dirty="0" smtClean="0"/>
              <a:t>The Third Circuit overturned the district court decision. The court employed a two-part analysis to determine whether the proposal deals with a matter relating to the company’s ordinary business operations:</a:t>
            </a:r>
          </a:p>
          <a:p>
            <a:pPr marL="514350" lvl="2" indent="-342900">
              <a:buFont typeface="+mj-lt"/>
              <a:buAutoNum type="arabicPeriod"/>
            </a:pPr>
            <a:r>
              <a:rPr lang="en-US" sz="1350" b="1" dirty="0" smtClean="0"/>
              <a:t>What is the subject matter of the proposal? </a:t>
            </a:r>
            <a:r>
              <a:rPr lang="en-US" sz="1350" dirty="0" smtClean="0"/>
              <a:t>Emphasizing substance over form, the court found that although the proposal asks for the development of a policy, its underlying subject matter is its </a:t>
            </a:r>
            <a:r>
              <a:rPr lang="en-US" sz="1350" b="1" dirty="0" smtClean="0"/>
              <a:t>ultimate consequence</a:t>
            </a:r>
            <a:r>
              <a:rPr lang="en-US" sz="1350" dirty="0" smtClean="0"/>
              <a:t> – here, a potential change in the way the company decides which products to sell.</a:t>
            </a:r>
            <a:endParaRPr lang="en-US" sz="1350" b="1" dirty="0" smtClean="0"/>
          </a:p>
          <a:p>
            <a:pPr marL="514350" lvl="2" indent="-342900">
              <a:buFont typeface="+mj-lt"/>
              <a:buAutoNum type="arabicPeriod"/>
            </a:pPr>
            <a:r>
              <a:rPr lang="en-US" sz="1350" b="1" dirty="0" smtClean="0"/>
              <a:t>Does that subject matter relate to the company’s ordinary business operations? </a:t>
            </a:r>
            <a:r>
              <a:rPr lang="en-US" sz="1350" dirty="0" smtClean="0"/>
              <a:t>The court explained that a “retailer’s approach to its product offerings is the bread and butter of its business” and thus relates to its day-to-day business matters. The proposal need only </a:t>
            </a:r>
            <a:r>
              <a:rPr lang="en-US" sz="1350" b="1" dirty="0" smtClean="0"/>
              <a:t>relate to a company’s ordinary business to be excludable</a:t>
            </a:r>
            <a:r>
              <a:rPr lang="en-US" sz="1350" dirty="0" smtClean="0"/>
              <a:t> – it need not dictate any particular outcome. Trinity’s proposal is, therefore, excludable unless an exception to the exclusion applies.</a:t>
            </a:r>
            <a:endParaRPr lang="en-US" sz="1350" b="1" dirty="0" smtClean="0"/>
          </a:p>
          <a:p>
            <a:pPr lvl="1"/>
            <a:r>
              <a:rPr lang="en-US" sz="1350" b="1" dirty="0" smtClean="0"/>
              <a:t>Third Circuit Decision – Significant Social Policy Exception.</a:t>
            </a:r>
            <a:r>
              <a:rPr lang="en-US" sz="1350" dirty="0" smtClean="0"/>
              <a:t> The court presented two questions:</a:t>
            </a:r>
          </a:p>
          <a:p>
            <a:pPr marL="517525" lvl="1" indent="-342900">
              <a:buFont typeface="+mj-lt"/>
              <a:buAutoNum type="arabicPeriod"/>
            </a:pPr>
            <a:r>
              <a:rPr lang="en-US" sz="1350" b="1" dirty="0" smtClean="0"/>
              <a:t>Does the proposal raise a significant social policy issue?</a:t>
            </a:r>
            <a:r>
              <a:rPr lang="en-US" sz="1350" dirty="0" smtClean="0"/>
              <a:t> Here, the court found it does.</a:t>
            </a:r>
          </a:p>
          <a:p>
            <a:pPr marL="517525" lvl="1" indent="-342900">
              <a:buFont typeface="+mj-lt"/>
              <a:buAutoNum type="arabicPeriod"/>
            </a:pPr>
            <a:r>
              <a:rPr lang="en-US" sz="1350" b="1" dirty="0" smtClean="0"/>
              <a:t>Even if the proposal raises a significant social policy issue, does that issue transcend the company’s ordinary business operations? </a:t>
            </a:r>
            <a:r>
              <a:rPr lang="en-US" sz="1350" dirty="0" smtClean="0"/>
              <a:t>With regard to retailers that sell various products, the court explained that “a policy issue is rarely transcendent if it treads on the meat of management’s responsibility: crafting a product mix that satisfied consumer demand.” The court thus held that even if Trinity’s proposal raises significant social policy issues, those issues don’t transcend Wal-Mart’s ordinary business operations.</a:t>
            </a:r>
            <a:endParaRPr lang="en-US" sz="1350" b="1" dirty="0" smtClean="0"/>
          </a:p>
          <a:p>
            <a:pPr lvl="1"/>
            <a:r>
              <a:rPr lang="en-US" sz="1350" b="1" dirty="0" smtClean="0"/>
              <a:t>Supreme Court Next? </a:t>
            </a:r>
            <a:r>
              <a:rPr lang="en-US" sz="1350" dirty="0" smtClean="0"/>
              <a:t>In September, Trinity filed a petition for certiorari with the U.S. Supreme Court.</a:t>
            </a:r>
            <a:endParaRPr lang="en-US" sz="1350" b="1" dirty="0" smtClean="0"/>
          </a:p>
        </p:txBody>
      </p:sp>
      <p:sp>
        <p:nvSpPr>
          <p:cNvPr id="5" name="Slide Number Placeholder 4"/>
          <p:cNvSpPr>
            <a:spLocks noGrp="1"/>
          </p:cNvSpPr>
          <p:nvPr>
            <p:ph type="sldNum" sz="quarter" idx="18"/>
          </p:nvPr>
        </p:nvSpPr>
        <p:spPr/>
        <p:txBody>
          <a:bodyPr/>
          <a:lstStyle/>
          <a:p>
            <a:fld id="{9B0005A4-9A48-4F82-82D8-7D3EECF7B059}" type="slidenum">
              <a:rPr lang="en-US" smtClean="0"/>
              <a:pPr/>
              <a:t>53</a:t>
            </a:fld>
            <a:endParaRPr lang="en-US" dirty="0"/>
          </a:p>
        </p:txBody>
      </p:sp>
    </p:spTree>
    <p:extLst>
      <p:ext uri="{BB962C8B-B14F-4D97-AF65-F5344CB8AC3E}">
        <p14:creationId xmlns:p14="http://schemas.microsoft.com/office/powerpoint/2010/main" val="278832152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Rule 14a-8(i)(9) – Whole Foods &amp; the SEC’s Decision</a:t>
            </a:r>
            <a:endParaRPr lang="en-US" dirty="0"/>
          </a:p>
        </p:txBody>
      </p:sp>
      <p:sp>
        <p:nvSpPr>
          <p:cNvPr id="2" name="Title 1"/>
          <p:cNvSpPr>
            <a:spLocks noGrp="1"/>
          </p:cNvSpPr>
          <p:nvPr>
            <p:ph type="ctrTitle"/>
          </p:nvPr>
        </p:nvSpPr>
        <p:spPr/>
        <p:txBody>
          <a:bodyPr/>
          <a:lstStyle/>
          <a:p>
            <a:r>
              <a:rPr lang="en-US" smtClean="0"/>
              <a:t>Appendix A</a:t>
            </a:r>
            <a:endParaRPr lang="en-US" dirty="0"/>
          </a:p>
        </p:txBody>
      </p:sp>
      <p:sp>
        <p:nvSpPr>
          <p:cNvPr id="8" name="Slide Number Placeholder 7"/>
          <p:cNvSpPr>
            <a:spLocks noGrp="1"/>
          </p:cNvSpPr>
          <p:nvPr>
            <p:ph type="sldNum" sz="quarter" idx="11"/>
          </p:nvPr>
        </p:nvSpPr>
        <p:spPr/>
        <p:txBody>
          <a:bodyPr/>
          <a:lstStyle/>
          <a:p>
            <a:fld id="{9B0005A4-9A48-4F82-82D8-7D3EECF7B059}" type="slidenum">
              <a:rPr lang="en-US" smtClean="0"/>
              <a:pPr/>
              <a:t>54</a:t>
            </a:fld>
            <a:endParaRPr lang="en-US" dirty="0"/>
          </a:p>
        </p:txBody>
      </p:sp>
    </p:spTree>
    <p:extLst>
      <p:ext uri="{BB962C8B-B14F-4D97-AF65-F5344CB8AC3E}">
        <p14:creationId xmlns:p14="http://schemas.microsoft.com/office/powerpoint/2010/main" val="184883068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Appendix A</a:t>
            </a:r>
            <a:br>
              <a:rPr lang="en-US" dirty="0" smtClean="0"/>
            </a:br>
            <a:r>
              <a:rPr lang="en-US" dirty="0"/>
              <a:t>Rule 14a-8(i)(9) – Whole Foods &amp; SEC’s Decision</a:t>
            </a:r>
          </a:p>
        </p:txBody>
      </p:sp>
      <p:sp>
        <p:nvSpPr>
          <p:cNvPr id="7" name="Content Placeholder 6"/>
          <p:cNvSpPr>
            <a:spLocks noGrp="1"/>
          </p:cNvSpPr>
          <p:nvPr>
            <p:ph idx="1"/>
          </p:nvPr>
        </p:nvSpPr>
        <p:spPr>
          <a:xfrm>
            <a:off x="354176" y="1280160"/>
            <a:ext cx="8440574" cy="4754880"/>
          </a:xfrm>
        </p:spPr>
        <p:txBody>
          <a:bodyPr/>
          <a:lstStyle/>
          <a:p>
            <a:pPr lvl="1">
              <a:lnSpc>
                <a:spcPct val="90000"/>
              </a:lnSpc>
            </a:pPr>
            <a:r>
              <a:rPr lang="en-US" sz="1500" b="1" dirty="0" smtClean="0"/>
              <a:t>The Shareholder Proposal Submitted to Whole Foods. </a:t>
            </a:r>
            <a:r>
              <a:rPr lang="en-US" sz="1500" dirty="0" smtClean="0"/>
              <a:t>Whole Foods received a shareholder proposal (</a:t>
            </a:r>
            <a:r>
              <a:rPr lang="en-US" sz="1500" i="1" dirty="0" smtClean="0"/>
              <a:t>not </a:t>
            </a:r>
            <a:r>
              <a:rPr lang="en-US" sz="1500" dirty="0" smtClean="0"/>
              <a:t>from the Comptroller’s office) calling for the adoption of proxy access at the following thresholds: </a:t>
            </a:r>
          </a:p>
          <a:p>
            <a:pPr lvl="1">
              <a:lnSpc>
                <a:spcPct val="90000"/>
              </a:lnSpc>
            </a:pPr>
            <a:endParaRPr lang="en-US" sz="1500" dirty="0" smtClean="0"/>
          </a:p>
          <a:p>
            <a:pPr lvl="1">
              <a:lnSpc>
                <a:spcPct val="90000"/>
              </a:lnSpc>
            </a:pPr>
            <a:endParaRPr lang="en-US" sz="1500" b="1" dirty="0" smtClean="0"/>
          </a:p>
          <a:p>
            <a:pPr lvl="1">
              <a:lnSpc>
                <a:spcPct val="90000"/>
              </a:lnSpc>
            </a:pPr>
            <a:r>
              <a:rPr lang="en-US" sz="1500" b="1" dirty="0" smtClean="0"/>
              <a:t>Whole Foods’ Proposal. </a:t>
            </a:r>
            <a:r>
              <a:rPr lang="en-US" sz="1500" dirty="0" smtClean="0"/>
              <a:t>The Whole Foods board decided to submit a proxy access proposal of its own for shareholder approval, seeking to provide proxy access to any shareholder (but </a:t>
            </a:r>
            <a:r>
              <a:rPr lang="en-US" sz="1500" b="1" dirty="0" smtClean="0"/>
              <a:t>not a group of shareholders</a:t>
            </a:r>
            <a:r>
              <a:rPr lang="en-US" sz="1500" dirty="0" smtClean="0"/>
              <a:t>) at the following thresholds: </a:t>
            </a:r>
          </a:p>
          <a:p>
            <a:pPr lvl="1">
              <a:lnSpc>
                <a:spcPct val="90000"/>
              </a:lnSpc>
            </a:pPr>
            <a:endParaRPr lang="en-US" sz="1500" dirty="0" smtClean="0"/>
          </a:p>
          <a:p>
            <a:pPr marL="0" lvl="1" indent="0">
              <a:lnSpc>
                <a:spcPct val="90000"/>
              </a:lnSpc>
              <a:buNone/>
            </a:pPr>
            <a:endParaRPr lang="en-US" sz="1500" dirty="0" smtClean="0"/>
          </a:p>
          <a:p>
            <a:pPr lvl="1">
              <a:lnSpc>
                <a:spcPct val="90000"/>
              </a:lnSpc>
            </a:pPr>
            <a:r>
              <a:rPr lang="en-US" sz="1500" b="1" dirty="0" smtClean="0"/>
              <a:t>Rule </a:t>
            </a:r>
            <a:r>
              <a:rPr lang="en-US" sz="1500" b="1" dirty="0"/>
              <a:t>14a-8(i)(9</a:t>
            </a:r>
            <a:r>
              <a:rPr lang="en-US" sz="1500" b="1" dirty="0" smtClean="0"/>
              <a:t>). </a:t>
            </a:r>
            <a:r>
              <a:rPr lang="en-US" sz="1500" dirty="0" smtClean="0"/>
              <a:t>One </a:t>
            </a:r>
            <a:r>
              <a:rPr lang="en-US" sz="1500" dirty="0"/>
              <a:t>of the substantive bases for exclusion of a shareholder proposal, Rule 14a-8(i)(9), permits exclusion of a shareholder proposal </a:t>
            </a:r>
            <a:r>
              <a:rPr lang="en-US" sz="1500" dirty="0" smtClean="0"/>
              <a:t>if it “</a:t>
            </a:r>
            <a:r>
              <a:rPr lang="en-US" sz="1500" b="1" dirty="0" smtClean="0"/>
              <a:t>directly </a:t>
            </a:r>
            <a:r>
              <a:rPr lang="en-US" sz="1500" b="1" dirty="0"/>
              <a:t>conflicts with one of the company’s own proposals</a:t>
            </a:r>
            <a:r>
              <a:rPr lang="en-US" sz="1500" dirty="0"/>
              <a:t> to be submitted to shareholders at the same meeting.”</a:t>
            </a:r>
          </a:p>
          <a:p>
            <a:pPr lvl="1">
              <a:lnSpc>
                <a:spcPct val="90000"/>
              </a:lnSpc>
            </a:pPr>
            <a:r>
              <a:rPr lang="en-US" sz="1500" b="1" dirty="0"/>
              <a:t>Whole Foods’ Request for No-Action Relief</a:t>
            </a:r>
            <a:r>
              <a:rPr lang="en-US" sz="1500" b="1" dirty="0" smtClean="0"/>
              <a:t>. </a:t>
            </a:r>
            <a:r>
              <a:rPr lang="en-US" sz="1500" dirty="0" smtClean="0"/>
              <a:t>Whole </a:t>
            </a:r>
            <a:r>
              <a:rPr lang="en-US" sz="1500" dirty="0"/>
              <a:t>Foods requested the SEC’s confirmation that it would not take enforcement action against the company if the company excludes the proxy access shareholder proposal on the ground that the shareholder proposal </a:t>
            </a:r>
            <a:r>
              <a:rPr lang="en-US" sz="1500" b="1" dirty="0"/>
              <a:t>directly conflicts </a:t>
            </a:r>
            <a:r>
              <a:rPr lang="en-US" sz="1500" dirty="0"/>
              <a:t>with the proposal the board intends to submit for shareholder vote.</a:t>
            </a:r>
          </a:p>
          <a:p>
            <a:pPr lvl="1">
              <a:lnSpc>
                <a:spcPct val="90000"/>
              </a:lnSpc>
            </a:pPr>
            <a:r>
              <a:rPr lang="en-US" sz="1500" b="1" dirty="0"/>
              <a:t>The SEC’s Response</a:t>
            </a:r>
            <a:r>
              <a:rPr lang="en-US" sz="1500" b="1" dirty="0" smtClean="0"/>
              <a:t>.</a:t>
            </a:r>
            <a:r>
              <a:rPr lang="en-US" sz="1500" dirty="0" smtClean="0"/>
              <a:t> The </a:t>
            </a:r>
            <a:r>
              <a:rPr lang="en-US" sz="1500" dirty="0"/>
              <a:t>SEC </a:t>
            </a:r>
            <a:r>
              <a:rPr lang="en-US" sz="1500" b="1" dirty="0"/>
              <a:t>concurred</a:t>
            </a:r>
            <a:r>
              <a:rPr lang="en-US" sz="1500" dirty="0"/>
              <a:t> that the shareholder proposal may be </a:t>
            </a:r>
            <a:r>
              <a:rPr lang="en-US" sz="1500" dirty="0" smtClean="0"/>
              <a:t>excluded.</a:t>
            </a:r>
          </a:p>
        </p:txBody>
      </p:sp>
      <p:graphicFrame>
        <p:nvGraphicFramePr>
          <p:cNvPr id="4" name="Table 3"/>
          <p:cNvGraphicFramePr>
            <a:graphicFrameLocks noGrp="1"/>
          </p:cNvGraphicFramePr>
          <p:nvPr>
            <p:extLst>
              <p:ext uri="{D42A27DB-BD31-4B8C-83A1-F6EECF244321}">
                <p14:modId xmlns:p14="http://schemas.microsoft.com/office/powerpoint/2010/main" val="1498882352"/>
              </p:ext>
            </p:extLst>
          </p:nvPr>
        </p:nvGraphicFramePr>
        <p:xfrm>
          <a:off x="354176" y="2033885"/>
          <a:ext cx="8412479" cy="457200"/>
        </p:xfrm>
        <a:graphic>
          <a:graphicData uri="http://schemas.openxmlformats.org/drawingml/2006/table">
            <a:tbl>
              <a:tblPr firstRow="1" bandRow="1">
                <a:tableStyleId>{5C22544A-7EE6-4342-B048-85BDC9FD1C3A}</a:tableStyleId>
              </a:tblPr>
              <a:tblGrid>
                <a:gridCol w="1116792"/>
                <a:gridCol w="1544722"/>
                <a:gridCol w="5750965"/>
              </a:tblGrid>
              <a:tr h="457200">
                <a:tc>
                  <a:txBody>
                    <a:bodyPr/>
                    <a:lstStyle/>
                    <a:p>
                      <a:r>
                        <a:rPr lang="en-US" sz="1200" b="0" dirty="0" smtClean="0"/>
                        <a:t>3%</a:t>
                      </a:r>
                      <a:endParaRPr lang="en-US" sz="1200" b="0" dirty="0"/>
                    </a:p>
                  </a:txBody>
                  <a:tcPr anchor="ctr">
                    <a:solidFill>
                      <a:schemeClr val="tx2"/>
                    </a:solidFill>
                  </a:tcPr>
                </a:tc>
                <a:tc>
                  <a:txBody>
                    <a:bodyPr/>
                    <a:lstStyle/>
                    <a:p>
                      <a:r>
                        <a:rPr lang="en-US" sz="1200" b="0" dirty="0" smtClean="0"/>
                        <a:t>3 years</a:t>
                      </a:r>
                      <a:endParaRPr lang="en-US" sz="1200" b="0" dirty="0"/>
                    </a:p>
                  </a:txBody>
                  <a:tcPr anchor="ctr">
                    <a:solidFill>
                      <a:schemeClr val="tx2"/>
                    </a:solidFill>
                  </a:tcPr>
                </a:tc>
                <a:tc>
                  <a:txBody>
                    <a:bodyPr/>
                    <a:lstStyle/>
                    <a:p>
                      <a:r>
                        <a:rPr lang="en-US" sz="1200" b="0" dirty="0" smtClean="0"/>
                        <a:t>cap of 20% of the board, or no less than 2 directors</a:t>
                      </a:r>
                      <a:r>
                        <a:rPr lang="en-US" sz="1200" b="0" baseline="0" dirty="0" smtClean="0"/>
                        <a:t> if the board reduces its size</a:t>
                      </a:r>
                      <a:endParaRPr lang="en-US" sz="1200" b="0" dirty="0"/>
                    </a:p>
                  </a:txBody>
                  <a:tcPr anchor="ctr">
                    <a:solidFill>
                      <a:schemeClr val="tx2"/>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16646924"/>
              </p:ext>
            </p:extLst>
          </p:nvPr>
        </p:nvGraphicFramePr>
        <p:xfrm>
          <a:off x="354176" y="3340107"/>
          <a:ext cx="8412479" cy="548640"/>
        </p:xfrm>
        <a:graphic>
          <a:graphicData uri="http://schemas.openxmlformats.org/drawingml/2006/table">
            <a:tbl>
              <a:tblPr firstRow="1" bandRow="1">
                <a:tableStyleId>{5C22544A-7EE6-4342-B048-85BDC9FD1C3A}</a:tableStyleId>
              </a:tblPr>
              <a:tblGrid>
                <a:gridCol w="1116792"/>
                <a:gridCol w="1544722"/>
                <a:gridCol w="5750965"/>
              </a:tblGrid>
              <a:tr h="548640">
                <a:tc>
                  <a:txBody>
                    <a:bodyPr/>
                    <a:lstStyle/>
                    <a:p>
                      <a:pPr marL="0" algn="l" defTabSz="914400" rtl="0" eaLnBrk="1" latinLnBrk="0" hangingPunct="1"/>
                      <a:r>
                        <a:rPr lang="en-US" sz="1200" b="0" kern="1200" dirty="0" smtClean="0">
                          <a:solidFill>
                            <a:schemeClr val="lt1"/>
                          </a:solidFill>
                          <a:latin typeface="+mn-lt"/>
                          <a:ea typeface="+mn-ea"/>
                          <a:cs typeface="+mn-cs"/>
                        </a:rPr>
                        <a:t>9%</a:t>
                      </a:r>
                      <a:endParaRPr lang="en-US" sz="1200" b="0" kern="1200" dirty="0">
                        <a:solidFill>
                          <a:schemeClr val="lt1"/>
                        </a:solidFill>
                        <a:latin typeface="+mn-lt"/>
                        <a:ea typeface="+mn-ea"/>
                        <a:cs typeface="+mn-cs"/>
                      </a:endParaRPr>
                    </a:p>
                  </a:txBody>
                  <a:tcPr>
                    <a:solidFill>
                      <a:schemeClr val="tx2"/>
                    </a:solidFill>
                  </a:tcPr>
                </a:tc>
                <a:tc>
                  <a:txBody>
                    <a:bodyPr/>
                    <a:lstStyle/>
                    <a:p>
                      <a:r>
                        <a:rPr lang="en-US" sz="1200" b="0" dirty="0" smtClean="0"/>
                        <a:t>5 years</a:t>
                      </a:r>
                      <a:endParaRPr lang="en-US" sz="1200" b="0" dirty="0"/>
                    </a:p>
                  </a:txBody>
                  <a:tcPr>
                    <a:solidFill>
                      <a:schemeClr val="tx2"/>
                    </a:solidFill>
                  </a:tcPr>
                </a:tc>
                <a:tc>
                  <a:txBody>
                    <a:bodyPr/>
                    <a:lstStyle/>
                    <a:p>
                      <a:r>
                        <a:rPr lang="en-US" sz="1200" b="0" dirty="0" smtClean="0"/>
                        <a:t>cap of the greater of 1 director or 10% of the</a:t>
                      </a:r>
                      <a:r>
                        <a:rPr lang="en-US" sz="1200" b="0" baseline="0" dirty="0" smtClean="0"/>
                        <a:t> board, rounding down the nearest whole number</a:t>
                      </a:r>
                      <a:endParaRPr lang="en-US" sz="1200" b="0" dirty="0"/>
                    </a:p>
                  </a:txBody>
                  <a:tcPr>
                    <a:solidFill>
                      <a:schemeClr val="tx2"/>
                    </a:solidFill>
                  </a:tcPr>
                </a:tc>
              </a:tr>
            </a:tbl>
          </a:graphicData>
        </a:graphic>
      </p:graphicFrame>
      <p:sp>
        <p:nvSpPr>
          <p:cNvPr id="3" name="Slide Number Placeholder 2"/>
          <p:cNvSpPr>
            <a:spLocks noGrp="1"/>
          </p:cNvSpPr>
          <p:nvPr>
            <p:ph type="sldNum" sz="quarter" idx="18"/>
          </p:nvPr>
        </p:nvSpPr>
        <p:spPr/>
        <p:txBody>
          <a:bodyPr/>
          <a:lstStyle/>
          <a:p>
            <a:fld id="{9B0005A4-9A48-4F82-82D8-7D3EECF7B059}" type="slidenum">
              <a:rPr lang="en-US" smtClean="0"/>
              <a:pPr/>
              <a:t>55</a:t>
            </a:fld>
            <a:endParaRPr lang="en-US" dirty="0"/>
          </a:p>
        </p:txBody>
      </p:sp>
    </p:spTree>
    <p:extLst>
      <p:ext uri="{BB962C8B-B14F-4D97-AF65-F5344CB8AC3E}">
        <p14:creationId xmlns:p14="http://schemas.microsoft.com/office/powerpoint/2010/main" val="378285155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Appendix A</a:t>
            </a:r>
            <a:br>
              <a:rPr lang="en-US" dirty="0"/>
            </a:br>
            <a:r>
              <a:rPr lang="en-US" dirty="0"/>
              <a:t>Rule 14a-8(i)(9) – Whole Foods &amp; SEC’s Decision</a:t>
            </a:r>
          </a:p>
        </p:txBody>
      </p:sp>
      <p:sp>
        <p:nvSpPr>
          <p:cNvPr id="7" name="Content Placeholder 6"/>
          <p:cNvSpPr>
            <a:spLocks noGrp="1"/>
          </p:cNvSpPr>
          <p:nvPr>
            <p:ph idx="1"/>
          </p:nvPr>
        </p:nvSpPr>
        <p:spPr/>
        <p:txBody>
          <a:bodyPr>
            <a:normAutofit/>
          </a:bodyPr>
          <a:lstStyle/>
          <a:p>
            <a:pPr lvl="1"/>
            <a:r>
              <a:rPr lang="en-US" sz="1600" b="1" dirty="0" smtClean="0"/>
              <a:t>The Retraction of </a:t>
            </a:r>
            <a:r>
              <a:rPr lang="en-US" sz="1600" b="1" i="1" dirty="0" smtClean="0"/>
              <a:t>Whole Foods</a:t>
            </a:r>
            <a:r>
              <a:rPr lang="en-US" sz="1600" dirty="0" smtClean="0"/>
              <a:t>. On January 16, in response to an appeal filed by shareholder proponent James McRitchie, as well as the subsequent influx of no-action requests from companies seeking relief in reliance on Rule 14a-8(i)(9):</a:t>
            </a:r>
          </a:p>
          <a:p>
            <a:pPr lvl="2"/>
            <a:r>
              <a:rPr lang="en-US" sz="1600" dirty="0" smtClean="0"/>
              <a:t>SEC Chair Mary Jo White announced that “[d]ue to questions that have arisen regarding the proper scope and application of Rule 14a-8(i)(9),” she has directed her staff </a:t>
            </a:r>
            <a:r>
              <a:rPr lang="en-US" sz="1600" b="1" dirty="0" smtClean="0"/>
              <a:t>to review the rule and report to the SEC on its review</a:t>
            </a:r>
            <a:r>
              <a:rPr lang="en-US" sz="1600" dirty="0" smtClean="0"/>
              <a:t>. </a:t>
            </a:r>
          </a:p>
          <a:p>
            <a:pPr lvl="2"/>
            <a:r>
              <a:rPr lang="en-US" sz="1600" dirty="0" smtClean="0"/>
              <a:t>The Division of Corporation Finance announced that “[i]n light of Chair White’s direction to the staff,” the Division “</a:t>
            </a:r>
            <a:r>
              <a:rPr lang="en-US" sz="1600" b="1" dirty="0" smtClean="0"/>
              <a:t>will express no views on the application of Rule 14a-8(i)(9) during the current proxy season</a:t>
            </a:r>
            <a:r>
              <a:rPr lang="en-US" sz="1600" dirty="0" smtClean="0"/>
              <a:t>.”</a:t>
            </a:r>
          </a:p>
          <a:p>
            <a:pPr lvl="3"/>
            <a:r>
              <a:rPr lang="en-US" sz="1600" dirty="0" smtClean="0"/>
              <a:t>Accordingly, the Division has </a:t>
            </a:r>
            <a:r>
              <a:rPr lang="en-US" sz="1600" b="1" dirty="0" smtClean="0"/>
              <a:t>reconsidered its position with regard to Whole Foods</a:t>
            </a:r>
            <a:r>
              <a:rPr lang="en-US" sz="1600" dirty="0" smtClean="0"/>
              <a:t>, responding to McRitchie’s appeal with a notification that it “express[es] no view concerning whether Whole Foods may exclude the proposal under Rule 14a-8(i)(9).”</a:t>
            </a:r>
          </a:p>
          <a:p>
            <a:pPr lvl="1"/>
            <a:r>
              <a:rPr lang="en-US" sz="1600" b="1" dirty="0" smtClean="0"/>
              <a:t>Broad Impact</a:t>
            </a:r>
            <a:r>
              <a:rPr lang="en-US" sz="1600" dirty="0" smtClean="0"/>
              <a:t>. The Division’s announcement affected not only companies seeking to exclude proxy access shareholder proposals, but also those seeking to exclude </a:t>
            </a:r>
            <a:r>
              <a:rPr lang="en-US" sz="1600" b="1" dirty="0" smtClean="0"/>
              <a:t>any other shareholder proposals</a:t>
            </a:r>
            <a:r>
              <a:rPr lang="en-US" sz="1600" dirty="0" smtClean="0"/>
              <a:t> in reliance on Rule 14a-8(i)(9).</a:t>
            </a:r>
          </a:p>
        </p:txBody>
      </p:sp>
      <p:sp>
        <p:nvSpPr>
          <p:cNvPr id="2" name="Slide Number Placeholder 1"/>
          <p:cNvSpPr>
            <a:spLocks noGrp="1"/>
          </p:cNvSpPr>
          <p:nvPr>
            <p:ph type="sldNum" sz="quarter" idx="18"/>
          </p:nvPr>
        </p:nvSpPr>
        <p:spPr/>
        <p:txBody>
          <a:bodyPr/>
          <a:lstStyle/>
          <a:p>
            <a:fld id="{9B0005A4-9A48-4F82-82D8-7D3EECF7B059}" type="slidenum">
              <a:rPr lang="en-US" smtClean="0"/>
              <a:pPr/>
              <a:t>56</a:t>
            </a:fld>
            <a:endParaRPr lang="en-US" dirty="0"/>
          </a:p>
        </p:txBody>
      </p:sp>
    </p:spTree>
    <p:extLst>
      <p:ext uri="{BB962C8B-B14F-4D97-AF65-F5344CB8AC3E}">
        <p14:creationId xmlns:p14="http://schemas.microsoft.com/office/powerpoint/2010/main" val="2587051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2015 Advisory Firm Policy Updates</a:t>
            </a:r>
            <a:endParaRPr lang="en-US" dirty="0"/>
          </a:p>
        </p:txBody>
      </p:sp>
      <p:sp>
        <p:nvSpPr>
          <p:cNvPr id="2" name="Title 1"/>
          <p:cNvSpPr>
            <a:spLocks noGrp="1"/>
          </p:cNvSpPr>
          <p:nvPr>
            <p:ph type="ctrTitle"/>
          </p:nvPr>
        </p:nvSpPr>
        <p:spPr/>
        <p:txBody>
          <a:bodyPr/>
          <a:lstStyle/>
          <a:p>
            <a:r>
              <a:rPr lang="en-US" smtClean="0"/>
              <a:t>Appendix B</a:t>
            </a:r>
            <a:endParaRPr lang="en-US" dirty="0"/>
          </a:p>
        </p:txBody>
      </p:sp>
      <p:sp>
        <p:nvSpPr>
          <p:cNvPr id="8" name="Slide Number Placeholder 7"/>
          <p:cNvSpPr>
            <a:spLocks noGrp="1"/>
          </p:cNvSpPr>
          <p:nvPr>
            <p:ph type="sldNum" sz="quarter" idx="11"/>
          </p:nvPr>
        </p:nvSpPr>
        <p:spPr/>
        <p:txBody>
          <a:bodyPr/>
          <a:lstStyle/>
          <a:p>
            <a:fld id="{9B0005A4-9A48-4F82-82D8-7D3EECF7B059}" type="slidenum">
              <a:rPr lang="en-US" smtClean="0"/>
              <a:pPr/>
              <a:t>57</a:t>
            </a:fld>
            <a:endParaRPr lang="en-US" dirty="0"/>
          </a:p>
        </p:txBody>
      </p:sp>
    </p:spTree>
    <p:extLst>
      <p:ext uri="{BB962C8B-B14F-4D97-AF65-F5344CB8AC3E}">
        <p14:creationId xmlns:p14="http://schemas.microsoft.com/office/powerpoint/2010/main" val="292286257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a:t>
            </a:r>
            <a:br>
              <a:rPr lang="en-US" dirty="0" smtClean="0"/>
            </a:br>
            <a:r>
              <a:rPr lang="en-US" dirty="0"/>
              <a:t>2015 Advisory Firm Policy Updates – ISS</a:t>
            </a:r>
          </a:p>
        </p:txBody>
      </p:sp>
      <p:sp>
        <p:nvSpPr>
          <p:cNvPr id="13" name="Content Placeholder 12"/>
          <p:cNvSpPr>
            <a:spLocks noGrp="1"/>
          </p:cNvSpPr>
          <p:nvPr>
            <p:ph idx="1"/>
          </p:nvPr>
        </p:nvSpPr>
        <p:spPr/>
        <p:txBody>
          <a:bodyPr/>
          <a:lstStyle/>
          <a:p>
            <a:pPr lvl="1"/>
            <a:r>
              <a:rPr lang="en-US" dirty="0" smtClean="0"/>
              <a:t>ISS has adopted a </a:t>
            </a:r>
            <a:r>
              <a:rPr lang="en-US" b="1" dirty="0" smtClean="0"/>
              <a:t>standalone policy </a:t>
            </a:r>
            <a:r>
              <a:rPr lang="en-US" dirty="0" smtClean="0"/>
              <a:t>that codifies its current policy application regarding bylaw/charter amendments. </a:t>
            </a:r>
          </a:p>
          <a:p>
            <a:pPr lvl="1"/>
            <a:r>
              <a:rPr lang="en-US" b="1" dirty="0" smtClean="0">
                <a:solidFill>
                  <a:schemeClr val="tx2"/>
                </a:solidFill>
              </a:rPr>
              <a:t>New Policy. </a:t>
            </a:r>
            <a:r>
              <a:rPr lang="en-US" dirty="0" smtClean="0"/>
              <a:t>If the board “amends the company’s bylaws or charter without shareholder approval in a manner that </a:t>
            </a:r>
            <a:r>
              <a:rPr lang="en-US" b="1" dirty="0" smtClean="0"/>
              <a:t>materially diminishes shareholders’ rights or that could adversely impact shareholders</a:t>
            </a:r>
            <a:r>
              <a:rPr lang="en-US" dirty="0" smtClean="0"/>
              <a:t>,” </a:t>
            </a:r>
            <a:r>
              <a:rPr lang="en-US" dirty="0" err="1" smtClean="0"/>
              <a:t>ISS</a:t>
            </a:r>
            <a:r>
              <a:rPr lang="en-US" dirty="0" smtClean="0"/>
              <a:t> will generally recommend a vote against or withhold from individual directors, committee members, or the entire board (except new nominees, which will be considered case-by-case).</a:t>
            </a:r>
          </a:p>
          <a:p>
            <a:pPr lvl="2"/>
            <a:endParaRPr lang="en-US" dirty="0" smtClean="0"/>
          </a:p>
          <a:p>
            <a:pPr lvl="2"/>
            <a:endParaRPr lang="en-US" dirty="0" smtClean="0"/>
          </a:p>
          <a:p>
            <a:pPr lvl="1"/>
            <a:r>
              <a:rPr lang="en-US" dirty="0" smtClean="0"/>
              <a:t>ISS has expanded its previous </a:t>
            </a:r>
            <a:r>
              <a:rPr lang="en-US" b="1" dirty="0" smtClean="0"/>
              <a:t>case-by-case</a:t>
            </a:r>
            <a:r>
              <a:rPr lang="en-US" dirty="0" smtClean="0"/>
              <a:t> policy on exclusive venue provisions to cover “other types of </a:t>
            </a:r>
            <a:r>
              <a:rPr lang="en-US" b="1" dirty="0" smtClean="0"/>
              <a:t>bylaws which have a material impact on shareholders’ litigation rights</a:t>
            </a:r>
            <a:r>
              <a:rPr lang="en-US" dirty="0" smtClean="0"/>
              <a:t>.”</a:t>
            </a:r>
          </a:p>
          <a:p>
            <a:pPr lvl="1"/>
            <a:endParaRPr lang="en-US" dirty="0" smtClean="0"/>
          </a:p>
          <a:p>
            <a:pPr lvl="1"/>
            <a:endParaRPr lang="en-US" dirty="0"/>
          </a:p>
        </p:txBody>
      </p:sp>
      <p:sp>
        <p:nvSpPr>
          <p:cNvPr id="11" name="Text Placeholder 10"/>
          <p:cNvSpPr>
            <a:spLocks noGrp="1"/>
          </p:cNvSpPr>
          <p:nvPr>
            <p:ph type="body" sz="quarter" idx="17"/>
          </p:nvPr>
        </p:nvSpPr>
        <p:spPr/>
        <p:txBody>
          <a:bodyPr/>
          <a:lstStyle/>
          <a:p>
            <a:r>
              <a:rPr lang="en-US" b="1" dirty="0" smtClean="0"/>
              <a:t>Unilateral Bylaw/Charter Amendments</a:t>
            </a:r>
            <a:endParaRPr lang="en-US" b="1" dirty="0"/>
          </a:p>
        </p:txBody>
      </p:sp>
      <p:sp>
        <p:nvSpPr>
          <p:cNvPr id="9" name="Text Placeholder 10"/>
          <p:cNvSpPr txBox="1">
            <a:spLocks/>
          </p:cNvSpPr>
          <p:nvPr/>
        </p:nvSpPr>
        <p:spPr>
          <a:xfrm>
            <a:off x="355791" y="4657681"/>
            <a:ext cx="8440737" cy="457200"/>
          </a:xfrm>
          <a:prstGeom prst="rect">
            <a:avLst/>
          </a:prstGeom>
          <a:solidFill>
            <a:schemeClr val="accent2">
              <a:lumMod val="20000"/>
              <a:lumOff val="80000"/>
            </a:schemeClr>
          </a:solidFill>
          <a:ln w="9525">
            <a:solidFill>
              <a:schemeClr val="accent1"/>
            </a:solidFill>
          </a:ln>
        </p:spPr>
        <p:txBody>
          <a:bodyPr vert="horz" lIns="91440" tIns="45720" rIns="91440" bIns="45720" rtlCol="0" anchor="ctr" anchorCtr="0">
            <a:noAutofit/>
          </a:bodyPr>
          <a:lstStyle>
            <a:lvl1pPr marL="0" indent="0" algn="ctr" defTabSz="914400" rtl="0" eaLnBrk="1" latinLnBrk="0" hangingPunct="1">
              <a:spcBef>
                <a:spcPts val="400"/>
              </a:spcBef>
              <a:spcAft>
                <a:spcPts val="400"/>
              </a:spcAft>
              <a:buFontTx/>
              <a:buNone/>
              <a:defRPr sz="1400" b="1" kern="1200">
                <a:solidFill>
                  <a:schemeClr val="tx2"/>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1"/>
                </a:solidFill>
              </a:rPr>
              <a:t>Shareholder Litigation Rights</a:t>
            </a:r>
          </a:p>
        </p:txBody>
      </p:sp>
      <p:sp>
        <p:nvSpPr>
          <p:cNvPr id="10"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Proxy Voting Guideline Updates (Nov. 6, 2014).</a:t>
            </a:r>
          </a:p>
        </p:txBody>
      </p:sp>
      <p:sp>
        <p:nvSpPr>
          <p:cNvPr id="15" name="Slide Number Placeholder 14"/>
          <p:cNvSpPr>
            <a:spLocks noGrp="1"/>
          </p:cNvSpPr>
          <p:nvPr>
            <p:ph type="sldNum" sz="quarter" idx="10"/>
          </p:nvPr>
        </p:nvSpPr>
        <p:spPr/>
        <p:txBody>
          <a:bodyPr/>
          <a:lstStyle/>
          <a:p>
            <a:fld id="{9B0005A4-9A48-4F82-82D8-7D3EECF7B059}" type="slidenum">
              <a:rPr lang="en-US" smtClean="0"/>
              <a:pPr/>
              <a:t>58</a:t>
            </a:fld>
            <a:endParaRPr lang="en-US" dirty="0"/>
          </a:p>
        </p:txBody>
      </p:sp>
    </p:spTree>
    <p:extLst>
      <p:ext uri="{BB962C8B-B14F-4D97-AF65-F5344CB8AC3E}">
        <p14:creationId xmlns:p14="http://schemas.microsoft.com/office/powerpoint/2010/main" val="87349238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239891"/>
            <a:ext cx="8440574" cy="938238"/>
          </a:xfrm>
        </p:spPr>
        <p:txBody>
          <a:bodyPr/>
          <a:lstStyle/>
          <a:p>
            <a:r>
              <a:rPr lang="en-US" dirty="0" smtClean="0"/>
              <a:t>Appendix B</a:t>
            </a:r>
            <a:br>
              <a:rPr lang="en-US" dirty="0" smtClean="0"/>
            </a:br>
            <a:r>
              <a:rPr lang="en-US" dirty="0"/>
              <a:t>2015 Advisory Firm Policy Updates – </a:t>
            </a:r>
            <a:r>
              <a:rPr lang="en-US" dirty="0" err="1"/>
              <a:t>ISS</a:t>
            </a:r>
            <a:r>
              <a:rPr lang="en-US" dirty="0"/>
              <a:t> </a:t>
            </a:r>
            <a:r>
              <a:rPr lang="en-US" sz="2400" dirty="0"/>
              <a:t>(</a:t>
            </a:r>
            <a:r>
              <a:rPr lang="en-US" sz="2400" i="1" dirty="0"/>
              <a:t>continued</a:t>
            </a:r>
            <a:r>
              <a:rPr lang="en-US" sz="2400" dirty="0"/>
              <a:t>)</a:t>
            </a:r>
          </a:p>
        </p:txBody>
      </p:sp>
      <p:sp>
        <p:nvSpPr>
          <p:cNvPr id="13" name="Content Placeholder 12"/>
          <p:cNvSpPr>
            <a:spLocks noGrp="1"/>
          </p:cNvSpPr>
          <p:nvPr>
            <p:ph idx="1"/>
          </p:nvPr>
        </p:nvSpPr>
        <p:spPr/>
        <p:txBody>
          <a:bodyPr/>
          <a:lstStyle/>
          <a:p>
            <a:pPr lvl="1">
              <a:spcBef>
                <a:spcPts val="0"/>
              </a:spcBef>
            </a:pPr>
            <a:r>
              <a:rPr lang="en-US" sz="1700" b="1" dirty="0" smtClean="0">
                <a:solidFill>
                  <a:schemeClr val="tx2"/>
                </a:solidFill>
              </a:rPr>
              <a:t>New Policy. </a:t>
            </a:r>
          </a:p>
          <a:p>
            <a:pPr lvl="2">
              <a:spcBef>
                <a:spcPts val="0"/>
              </a:spcBef>
            </a:pPr>
            <a:r>
              <a:rPr lang="en-US" sz="1700" dirty="0" smtClean="0"/>
              <a:t>With regard to bylaw provisions “</a:t>
            </a:r>
            <a:r>
              <a:rPr lang="en-US" sz="1700" b="1" dirty="0" smtClean="0"/>
              <a:t>impacting shareholders’ ability to bring suit </a:t>
            </a:r>
            <a:r>
              <a:rPr lang="en-US" sz="1700" dirty="0" smtClean="0"/>
              <a:t>against the company,” including exclusive venue and fee-shifting provisions, ISS will make its recommendation on a </a:t>
            </a:r>
            <a:r>
              <a:rPr lang="en-US" sz="1700" b="1" dirty="0" smtClean="0"/>
              <a:t>case-by-case</a:t>
            </a:r>
            <a:r>
              <a:rPr lang="en-US" sz="1700" dirty="0" smtClean="0"/>
              <a:t> basis, taking into account:</a:t>
            </a:r>
          </a:p>
          <a:p>
            <a:pPr marL="682625" lvl="3" indent="-223838">
              <a:spcBef>
                <a:spcPts val="0"/>
              </a:spcBef>
            </a:pPr>
            <a:r>
              <a:rPr lang="en-US" sz="1700" dirty="0" smtClean="0"/>
              <a:t>the company’s stated </a:t>
            </a:r>
            <a:r>
              <a:rPr lang="en-US" sz="1700" b="1" dirty="0" smtClean="0"/>
              <a:t>rationale</a:t>
            </a:r>
            <a:r>
              <a:rPr lang="en-US" sz="1700" dirty="0" smtClean="0"/>
              <a:t> for adopting the provision;</a:t>
            </a:r>
          </a:p>
          <a:p>
            <a:pPr marL="682625" lvl="3" indent="-223838">
              <a:spcBef>
                <a:spcPts val="0"/>
              </a:spcBef>
            </a:pPr>
            <a:r>
              <a:rPr lang="en-US" sz="1700" dirty="0" smtClean="0"/>
              <a:t>disclosure of </a:t>
            </a:r>
            <a:r>
              <a:rPr lang="en-US" sz="1700" b="1" dirty="0" smtClean="0"/>
              <a:t>past harm </a:t>
            </a:r>
            <a:r>
              <a:rPr lang="en-US" sz="1700" dirty="0" smtClean="0"/>
              <a:t>from shareholder lawsuits in which plaintiffs were unsuccessful or shareholder lawsuits outside the jurisdiction of incorporation;</a:t>
            </a:r>
          </a:p>
          <a:p>
            <a:pPr marL="682625" lvl="3" indent="-223838">
              <a:spcBef>
                <a:spcPts val="0"/>
              </a:spcBef>
            </a:pPr>
            <a:r>
              <a:rPr lang="en-US" sz="1700" dirty="0" smtClean="0"/>
              <a:t>the </a:t>
            </a:r>
            <a:r>
              <a:rPr lang="en-US" sz="1700" b="1" dirty="0" smtClean="0"/>
              <a:t>scope of the bylaw</a:t>
            </a:r>
            <a:r>
              <a:rPr lang="en-US" sz="1700" dirty="0" smtClean="0"/>
              <a:t>, including the lawsuits to which it would apply and definitions of key terms; and </a:t>
            </a:r>
          </a:p>
          <a:p>
            <a:pPr marL="682625" lvl="3" indent="-223838">
              <a:spcBef>
                <a:spcPts val="0"/>
              </a:spcBef>
            </a:pPr>
            <a:r>
              <a:rPr lang="en-US" sz="1700" b="1" dirty="0" smtClean="0"/>
              <a:t>governance features</a:t>
            </a:r>
            <a:r>
              <a:rPr lang="en-US" sz="1700" dirty="0" smtClean="0"/>
              <a:t> such as shareholders’ ability to repeal the provision, shareholders’ ability to hold directors accountable through annual elections, and majority vote standard in uncontested elections.</a:t>
            </a:r>
          </a:p>
          <a:p>
            <a:pPr lvl="2">
              <a:spcBef>
                <a:spcPts val="0"/>
              </a:spcBef>
            </a:pPr>
            <a:r>
              <a:rPr lang="en-US" sz="1700" dirty="0" smtClean="0"/>
              <a:t>ISS will generally vote </a:t>
            </a:r>
            <a:r>
              <a:rPr lang="en-US" sz="1700" b="1" dirty="0" smtClean="0"/>
              <a:t>against</a:t>
            </a:r>
            <a:r>
              <a:rPr lang="en-US" sz="1700" dirty="0" smtClean="0"/>
              <a:t> bylaws that “mandate fee-shifting whenever plaintiffs are not completely successful on the merits (</a:t>
            </a:r>
            <a:r>
              <a:rPr lang="en-US" sz="1700" i="1" dirty="0" smtClean="0"/>
              <a:t>i.e.</a:t>
            </a:r>
            <a:r>
              <a:rPr lang="en-US" sz="1700" dirty="0" smtClean="0"/>
              <a:t>, in cases where the plaintiffs are partially successful).”</a:t>
            </a:r>
          </a:p>
          <a:p>
            <a:pPr lvl="1">
              <a:spcBef>
                <a:spcPts val="0"/>
              </a:spcBef>
            </a:pPr>
            <a:r>
              <a:rPr lang="en-US" sz="1600" dirty="0" smtClean="0"/>
              <a:t>ISS will evaluate unilateral adoption of such bylaws under its unilateral bylaw/charter amendments policy.</a:t>
            </a:r>
          </a:p>
          <a:p>
            <a:pPr lvl="1">
              <a:spcBef>
                <a:spcPts val="0"/>
              </a:spcBef>
            </a:pPr>
            <a:endParaRPr lang="en-US" sz="1800" b="1" dirty="0" smtClean="0"/>
          </a:p>
          <a:p>
            <a:pPr marL="0" lvl="1" indent="0">
              <a:spcBef>
                <a:spcPts val="0"/>
              </a:spcBef>
              <a:buNone/>
            </a:pPr>
            <a:endParaRPr lang="en-US" sz="1800" b="1" dirty="0"/>
          </a:p>
        </p:txBody>
      </p:sp>
      <p:sp>
        <p:nvSpPr>
          <p:cNvPr id="8"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Proxy Voting Guideline Updates (Nov. 6, 2014).</a:t>
            </a:r>
          </a:p>
        </p:txBody>
      </p:sp>
      <p:sp>
        <p:nvSpPr>
          <p:cNvPr id="11" name="Slide Number Placeholder 10"/>
          <p:cNvSpPr>
            <a:spLocks noGrp="1"/>
          </p:cNvSpPr>
          <p:nvPr>
            <p:ph type="sldNum" sz="quarter" idx="18"/>
          </p:nvPr>
        </p:nvSpPr>
        <p:spPr/>
        <p:txBody>
          <a:bodyPr/>
          <a:lstStyle/>
          <a:p>
            <a:fld id="{9B0005A4-9A48-4F82-82D8-7D3EECF7B059}" type="slidenum">
              <a:rPr lang="en-US" smtClean="0"/>
              <a:pPr/>
              <a:t>59</a:t>
            </a:fld>
            <a:endParaRPr lang="en-US" dirty="0"/>
          </a:p>
        </p:txBody>
      </p:sp>
    </p:spTree>
    <p:extLst>
      <p:ext uri="{BB962C8B-B14F-4D97-AF65-F5344CB8AC3E}">
        <p14:creationId xmlns:p14="http://schemas.microsoft.com/office/powerpoint/2010/main" val="35391339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Proxy Season Overview – </a:t>
            </a:r>
            <a:br>
              <a:rPr lang="en-US" dirty="0"/>
            </a:br>
            <a:r>
              <a:rPr lang="en-US" dirty="0"/>
              <a:t>Shareholder Proposals by Type</a:t>
            </a:r>
          </a:p>
        </p:txBody>
      </p:sp>
      <p:sp>
        <p:nvSpPr>
          <p:cNvPr id="33" name="Text Placeholder 5"/>
          <p:cNvSpPr>
            <a:spLocks noGrp="1"/>
          </p:cNvSpPr>
          <p:nvPr>
            <p:ph idx="1"/>
          </p:nvPr>
        </p:nvSpPr>
        <p:spPr/>
        <p:txBody>
          <a:bodyPr/>
          <a:lstStyle/>
          <a:p>
            <a:r>
              <a:rPr lang="en-US" sz="1600" b="1" dirty="0" smtClean="0"/>
              <a:t>Shareholder Proposals. </a:t>
            </a:r>
            <a:r>
              <a:rPr lang="en-US" sz="1600" b="0" dirty="0" smtClean="0"/>
              <a:t>By subject matter, the largest proportion of proposals submitted to Russell 3000 companies in 2015 related to corporate governance, closely followed by proposals relating social/environmental policies.</a:t>
            </a:r>
            <a:endParaRPr lang="en-US" sz="1600" b="0" dirty="0"/>
          </a:p>
        </p:txBody>
      </p:sp>
      <p:graphicFrame>
        <p:nvGraphicFramePr>
          <p:cNvPr id="8" name="Chart Placeholder 7"/>
          <p:cNvGraphicFramePr>
            <a:graphicFrameLocks noGrp="1"/>
          </p:cNvGraphicFramePr>
          <p:nvPr>
            <p:ph type="chart" sz="quarter" idx="4294967295"/>
            <p:extLst>
              <p:ext uri="{D42A27DB-BD31-4B8C-83A1-F6EECF244321}">
                <p14:modId xmlns:p14="http://schemas.microsoft.com/office/powerpoint/2010/main" val="4043351100"/>
              </p:ext>
            </p:extLst>
          </p:nvPr>
        </p:nvGraphicFramePr>
        <p:xfrm>
          <a:off x="0" y="2087563"/>
          <a:ext cx="4410075" cy="3756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Placeholder 7"/>
          <p:cNvGraphicFramePr>
            <a:graphicFrameLocks/>
          </p:cNvGraphicFramePr>
          <p:nvPr>
            <p:extLst>
              <p:ext uri="{D42A27DB-BD31-4B8C-83A1-F6EECF244321}">
                <p14:modId xmlns:p14="http://schemas.microsoft.com/office/powerpoint/2010/main" val="4132959259"/>
              </p:ext>
            </p:extLst>
          </p:nvPr>
        </p:nvGraphicFramePr>
        <p:xfrm>
          <a:off x="4762500" y="2087563"/>
          <a:ext cx="3968750" cy="347433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a:t>
            </a:r>
            <a:r>
              <a:rPr lang="en-US" sz="900" dirty="0" err="1"/>
              <a:t>ISS</a:t>
            </a:r>
            <a:r>
              <a:rPr lang="en-US" sz="900" dirty="0"/>
              <a:t> Corporate Solutions.</a:t>
            </a:r>
          </a:p>
        </p:txBody>
      </p:sp>
      <p:sp>
        <p:nvSpPr>
          <p:cNvPr id="3" name="Slide Number Placeholder 2"/>
          <p:cNvSpPr>
            <a:spLocks noGrp="1"/>
          </p:cNvSpPr>
          <p:nvPr>
            <p:ph type="sldNum" sz="quarter" idx="10"/>
          </p:nvPr>
        </p:nvSpPr>
        <p:spPr/>
        <p:txBody>
          <a:bodyPr/>
          <a:lstStyle/>
          <a:p>
            <a:fld id="{9B0005A4-9A48-4F82-82D8-7D3EECF7B059}" type="slidenum">
              <a:rPr lang="en-US" smtClean="0"/>
              <a:pPr/>
              <a:t>6</a:t>
            </a:fld>
            <a:endParaRPr lang="en-US" dirty="0"/>
          </a:p>
        </p:txBody>
      </p:sp>
    </p:spTree>
    <p:extLst>
      <p:ext uri="{BB962C8B-B14F-4D97-AF65-F5344CB8AC3E}">
        <p14:creationId xmlns:p14="http://schemas.microsoft.com/office/powerpoint/2010/main" val="264724664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t>
            </a:r>
            <a:r>
              <a:rPr lang="en-US" dirty="0" smtClean="0"/>
              <a:t>B</a:t>
            </a:r>
            <a:r>
              <a:rPr lang="en-US" dirty="0"/>
              <a:t/>
            </a:r>
            <a:br>
              <a:rPr lang="en-US" dirty="0"/>
            </a:br>
            <a:r>
              <a:rPr lang="en-US" dirty="0"/>
              <a:t>2015 Advisory Firm Policy Updates – </a:t>
            </a:r>
            <a:r>
              <a:rPr lang="en-US" dirty="0" err="1"/>
              <a:t>ISS</a:t>
            </a:r>
            <a:r>
              <a:rPr lang="en-US" dirty="0"/>
              <a:t> </a:t>
            </a:r>
            <a:r>
              <a:rPr lang="en-US" sz="2400" dirty="0"/>
              <a:t>(</a:t>
            </a:r>
            <a:r>
              <a:rPr lang="en-US" sz="2400" i="1" dirty="0"/>
              <a:t>continued</a:t>
            </a:r>
            <a:r>
              <a:rPr lang="en-US" sz="2400" dirty="0"/>
              <a:t>)</a:t>
            </a:r>
            <a:endParaRPr lang="en-US" sz="2400" dirty="0">
              <a:solidFill>
                <a:schemeClr val="accent3"/>
              </a:solidFill>
            </a:endParaRPr>
          </a:p>
        </p:txBody>
      </p:sp>
      <p:sp>
        <p:nvSpPr>
          <p:cNvPr id="3" name="Content Placeholder 2"/>
          <p:cNvSpPr>
            <a:spLocks noGrp="1"/>
          </p:cNvSpPr>
          <p:nvPr>
            <p:ph idx="1"/>
          </p:nvPr>
        </p:nvSpPr>
        <p:spPr/>
        <p:txBody>
          <a:bodyPr/>
          <a:lstStyle/>
          <a:p>
            <a:pPr lvl="1"/>
            <a:r>
              <a:rPr lang="en-US" sz="1600" b="1" dirty="0" smtClean="0"/>
              <a:t>Old Policy. </a:t>
            </a:r>
            <a:r>
              <a:rPr lang="en-US" sz="1600" dirty="0" smtClean="0"/>
              <a:t>ISS generally recommended voting </a:t>
            </a:r>
            <a:r>
              <a:rPr lang="en-US" sz="1600" b="1" dirty="0" smtClean="0"/>
              <a:t>for</a:t>
            </a:r>
            <a:r>
              <a:rPr lang="en-US" sz="1600" dirty="0" smtClean="0"/>
              <a:t> shareholder proposals requiring an independent chairman, unless the company counterbalanced the combined chairman/CEO structure through </a:t>
            </a:r>
            <a:r>
              <a:rPr lang="en-US" sz="1600" i="1" dirty="0" smtClean="0"/>
              <a:t>all</a:t>
            </a:r>
            <a:r>
              <a:rPr lang="en-US" sz="1600" dirty="0" smtClean="0"/>
              <a:t> of six enumerated governance features.</a:t>
            </a:r>
          </a:p>
          <a:p>
            <a:pPr lvl="1"/>
            <a:r>
              <a:rPr lang="en-US" sz="1600" b="1" dirty="0" smtClean="0">
                <a:solidFill>
                  <a:schemeClr val="tx2"/>
                </a:solidFill>
              </a:rPr>
              <a:t>Revised Policy.</a:t>
            </a:r>
            <a:r>
              <a:rPr lang="en-US" sz="1600" dirty="0" smtClean="0">
                <a:solidFill>
                  <a:schemeClr val="tx2"/>
                </a:solidFill>
              </a:rPr>
              <a:t> </a:t>
            </a:r>
          </a:p>
          <a:p>
            <a:pPr lvl="2"/>
            <a:r>
              <a:rPr lang="en-US" sz="1600" dirty="0" smtClean="0"/>
              <a:t>The updated policy </a:t>
            </a:r>
            <a:r>
              <a:rPr lang="en-US" sz="1600" b="1" dirty="0" smtClean="0"/>
              <a:t>adds “new governance, board leadership, and performance factors </a:t>
            </a:r>
            <a:r>
              <a:rPr lang="en-US" sz="1600" dirty="0" smtClean="0"/>
              <a:t>to the analytical framework,” including:</a:t>
            </a:r>
          </a:p>
          <a:p>
            <a:pPr marL="682625" lvl="3" indent="-223838"/>
            <a:r>
              <a:rPr lang="en-US" sz="1600" dirty="0" smtClean="0"/>
              <a:t>the absence/presence of an executive chair;</a:t>
            </a:r>
          </a:p>
          <a:p>
            <a:pPr marL="682625" lvl="3" indent="-223838"/>
            <a:r>
              <a:rPr lang="en-US" sz="1600" dirty="0" smtClean="0"/>
              <a:t>recent board and executive leadership transitions at the company;</a:t>
            </a:r>
          </a:p>
          <a:p>
            <a:pPr marL="682625" lvl="3" indent="-223838"/>
            <a:r>
              <a:rPr lang="en-US" sz="1600" dirty="0" smtClean="0"/>
              <a:t>director/CEO tenure; and</a:t>
            </a:r>
          </a:p>
          <a:p>
            <a:pPr marL="682625" lvl="3" indent="-223838"/>
            <a:r>
              <a:rPr lang="en-US" sz="1600" dirty="0" smtClean="0"/>
              <a:t>a longer (five-year) TSR performance period.</a:t>
            </a:r>
          </a:p>
          <a:p>
            <a:pPr lvl="2"/>
            <a:r>
              <a:rPr lang="en-US" sz="1600" dirty="0" smtClean="0"/>
              <a:t>ISS will “look at all the factors in a </a:t>
            </a:r>
            <a:r>
              <a:rPr lang="en-US" sz="1600" b="1" dirty="0" smtClean="0"/>
              <a:t>holistic manner</a:t>
            </a:r>
            <a:r>
              <a:rPr lang="en-US" sz="1600" dirty="0" smtClean="0"/>
              <a:t>.” Under the new policy, “any single factor that may have previously resulted in a ‘For’ or ‘Against’ recommendation may be mitigated by other positive or negative aspects, respectively.”</a:t>
            </a:r>
            <a:endParaRPr lang="en-US" sz="1600" dirty="0"/>
          </a:p>
        </p:txBody>
      </p:sp>
      <p:sp>
        <p:nvSpPr>
          <p:cNvPr id="14" name="Text Placeholder 13"/>
          <p:cNvSpPr>
            <a:spLocks noGrp="1"/>
          </p:cNvSpPr>
          <p:nvPr>
            <p:ph type="body" sz="quarter" idx="17"/>
          </p:nvPr>
        </p:nvSpPr>
        <p:spPr/>
        <p:txBody>
          <a:bodyPr/>
          <a:lstStyle/>
          <a:p>
            <a:r>
              <a:rPr lang="en-US" b="1" dirty="0"/>
              <a:t>Independent Chair </a:t>
            </a:r>
            <a:r>
              <a:rPr lang="en-US" b="1" dirty="0" smtClean="0"/>
              <a:t>Proposals</a:t>
            </a:r>
            <a:endParaRPr lang="en-US" b="1" dirty="0"/>
          </a:p>
        </p:txBody>
      </p:sp>
      <p:sp>
        <p:nvSpPr>
          <p:cNvPr id="10"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Proxy Voting Guideline Updates (Nov. 6, 2014).</a:t>
            </a:r>
          </a:p>
        </p:txBody>
      </p:sp>
      <p:sp>
        <p:nvSpPr>
          <p:cNvPr id="15" name="Slide Number Placeholder 14"/>
          <p:cNvSpPr>
            <a:spLocks noGrp="1"/>
          </p:cNvSpPr>
          <p:nvPr>
            <p:ph type="sldNum" sz="quarter" idx="10"/>
          </p:nvPr>
        </p:nvSpPr>
        <p:spPr/>
        <p:txBody>
          <a:bodyPr/>
          <a:lstStyle/>
          <a:p>
            <a:fld id="{9B0005A4-9A48-4F82-82D8-7D3EECF7B059}" type="slidenum">
              <a:rPr lang="en-US" smtClean="0"/>
              <a:pPr/>
              <a:t>60</a:t>
            </a:fld>
            <a:endParaRPr lang="en-US" dirty="0"/>
          </a:p>
        </p:txBody>
      </p:sp>
    </p:spTree>
    <p:extLst>
      <p:ext uri="{BB962C8B-B14F-4D97-AF65-F5344CB8AC3E}">
        <p14:creationId xmlns:p14="http://schemas.microsoft.com/office/powerpoint/2010/main" val="361078342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t>
            </a:r>
            <a:r>
              <a:rPr lang="en-US" dirty="0" smtClean="0"/>
              <a:t>B</a:t>
            </a:r>
            <a:r>
              <a:rPr lang="en-US" dirty="0"/>
              <a:t/>
            </a:r>
            <a:br>
              <a:rPr lang="en-US" dirty="0"/>
            </a:br>
            <a:r>
              <a:rPr lang="en-US" dirty="0"/>
              <a:t>2015 Advisory Firm Policy Updates – </a:t>
            </a:r>
            <a:r>
              <a:rPr lang="en-US" dirty="0" err="1"/>
              <a:t>ISS</a:t>
            </a:r>
            <a:r>
              <a:rPr lang="en-US" dirty="0"/>
              <a:t> </a:t>
            </a:r>
            <a:r>
              <a:rPr lang="en-US" sz="2400" dirty="0"/>
              <a:t>(</a:t>
            </a:r>
            <a:r>
              <a:rPr lang="en-US" sz="2400" i="1" dirty="0"/>
              <a:t>continued</a:t>
            </a:r>
            <a:r>
              <a:rPr lang="en-US" sz="2400" dirty="0"/>
              <a:t>)</a:t>
            </a:r>
            <a:endParaRPr lang="en-US" sz="2400" dirty="0">
              <a:solidFill>
                <a:schemeClr val="accent3"/>
              </a:solidFill>
            </a:endParaRPr>
          </a:p>
        </p:txBody>
      </p:sp>
      <p:sp>
        <p:nvSpPr>
          <p:cNvPr id="3" name="Content Placeholder 2"/>
          <p:cNvSpPr>
            <a:spLocks noGrp="1"/>
          </p:cNvSpPr>
          <p:nvPr>
            <p:ph idx="1"/>
          </p:nvPr>
        </p:nvSpPr>
        <p:spPr/>
        <p:txBody>
          <a:bodyPr/>
          <a:lstStyle/>
          <a:p>
            <a:pPr lvl="1">
              <a:lnSpc>
                <a:spcPts val="1800"/>
              </a:lnSpc>
            </a:pPr>
            <a:r>
              <a:rPr lang="en-US" sz="1600" b="1" dirty="0" smtClean="0"/>
              <a:t>Old Policy. </a:t>
            </a:r>
            <a:r>
              <a:rPr lang="en-US" sz="1600" dirty="0" smtClean="0"/>
              <a:t>ISS generally recommended voting </a:t>
            </a:r>
            <a:r>
              <a:rPr lang="en-US" sz="1600" b="1" dirty="0" smtClean="0"/>
              <a:t>case-by-case</a:t>
            </a:r>
            <a:r>
              <a:rPr lang="en-US" sz="1600" dirty="0" smtClean="0"/>
              <a:t> on equity-based compensation plans and recommended voting </a:t>
            </a:r>
            <a:r>
              <a:rPr lang="en-US" sz="1600" b="1" dirty="0" smtClean="0"/>
              <a:t>against</a:t>
            </a:r>
            <a:r>
              <a:rPr lang="en-US" sz="1600" dirty="0" smtClean="0"/>
              <a:t> a plan if </a:t>
            </a:r>
            <a:r>
              <a:rPr lang="en-US" sz="1600" i="1" dirty="0" smtClean="0"/>
              <a:t>any</a:t>
            </a:r>
            <a:r>
              <a:rPr lang="en-US" sz="1600" dirty="0" smtClean="0"/>
              <a:t> of six enumerated factors applied. </a:t>
            </a:r>
          </a:p>
          <a:p>
            <a:pPr lvl="1">
              <a:lnSpc>
                <a:spcPts val="1800"/>
              </a:lnSpc>
            </a:pPr>
            <a:r>
              <a:rPr lang="en-US" sz="1600" b="1" dirty="0" smtClean="0">
                <a:solidFill>
                  <a:schemeClr val="tx2"/>
                </a:solidFill>
              </a:rPr>
              <a:t>Revised Policy.</a:t>
            </a:r>
            <a:r>
              <a:rPr lang="en-US" sz="1600" dirty="0" smtClean="0">
                <a:solidFill>
                  <a:schemeClr val="tx2"/>
                </a:solidFill>
              </a:rPr>
              <a:t> </a:t>
            </a:r>
          </a:p>
          <a:p>
            <a:pPr lvl="2">
              <a:lnSpc>
                <a:spcPts val="1800"/>
              </a:lnSpc>
            </a:pPr>
            <a:r>
              <a:rPr lang="en-US" sz="1600" dirty="0" smtClean="0"/>
              <a:t>ISS</a:t>
            </a:r>
            <a:r>
              <a:rPr lang="en-US" sz="1600" dirty="0"/>
              <a:t> </a:t>
            </a:r>
            <a:r>
              <a:rPr lang="en-US" sz="1600" dirty="0" smtClean="0"/>
              <a:t>maintains its </a:t>
            </a:r>
            <a:r>
              <a:rPr lang="en-US" sz="1600" b="1" dirty="0" smtClean="0"/>
              <a:t>case-by-case</a:t>
            </a:r>
            <a:r>
              <a:rPr lang="en-US" sz="1600" dirty="0" smtClean="0"/>
              <a:t> policy but uses a </a:t>
            </a:r>
            <a:r>
              <a:rPr lang="en-US" sz="1600" b="1" dirty="0" smtClean="0"/>
              <a:t>“scorecard” model </a:t>
            </a:r>
            <a:r>
              <a:rPr lang="en-US" sz="1600" dirty="0" smtClean="0"/>
              <a:t>“that considers a range of positive and negative factors,” instead of a series of pass/fail tests, to evaluate equity incentive plan proposals. </a:t>
            </a:r>
          </a:p>
          <a:p>
            <a:pPr lvl="2">
              <a:lnSpc>
                <a:spcPts val="1800"/>
              </a:lnSpc>
            </a:pPr>
            <a:r>
              <a:rPr lang="en-US" sz="1600" dirty="0" smtClean="0"/>
              <a:t>Under the </a:t>
            </a:r>
            <a:r>
              <a:rPr lang="en-US" sz="1600" b="1" dirty="0" smtClean="0"/>
              <a:t>Equity Plan Scorecard </a:t>
            </a:r>
            <a:r>
              <a:rPr lang="en-US" sz="1600" dirty="0" smtClean="0"/>
              <a:t>(EPSC), ISS will base its recommendation on an evaluation of factors that fit into three main categories, weighted as follows for S&amp;P 500/Russell 3000 companies:</a:t>
            </a:r>
          </a:p>
          <a:p>
            <a:pPr marL="688975" lvl="3" indent="-230188">
              <a:lnSpc>
                <a:spcPts val="1800"/>
              </a:lnSpc>
            </a:pPr>
            <a:r>
              <a:rPr lang="en-US" sz="1600" dirty="0" smtClean="0"/>
              <a:t>plan cost (45%);</a:t>
            </a:r>
          </a:p>
          <a:p>
            <a:pPr marL="688975" lvl="3" indent="-230188">
              <a:lnSpc>
                <a:spcPts val="1800"/>
              </a:lnSpc>
            </a:pPr>
            <a:r>
              <a:rPr lang="en-US" sz="1600" dirty="0" smtClean="0"/>
              <a:t>plan features (20%); and</a:t>
            </a:r>
          </a:p>
          <a:p>
            <a:pPr marL="688975" lvl="3" indent="-230188">
              <a:lnSpc>
                <a:spcPts val="1800"/>
              </a:lnSpc>
            </a:pPr>
            <a:r>
              <a:rPr lang="en-US" sz="1600" dirty="0" smtClean="0"/>
              <a:t>the company’s equity grant practices (35%).</a:t>
            </a:r>
          </a:p>
          <a:p>
            <a:pPr lvl="2">
              <a:lnSpc>
                <a:spcPts val="1800"/>
              </a:lnSpc>
            </a:pPr>
            <a:r>
              <a:rPr lang="en-US" sz="1600" dirty="0" smtClean="0"/>
              <a:t>The company’s total score will generally determine ISS’s recommendation.</a:t>
            </a:r>
          </a:p>
        </p:txBody>
      </p:sp>
      <p:sp>
        <p:nvSpPr>
          <p:cNvPr id="9" name="Text Placeholder 8"/>
          <p:cNvSpPr>
            <a:spLocks noGrp="1"/>
          </p:cNvSpPr>
          <p:nvPr>
            <p:ph type="body" sz="quarter" idx="17"/>
          </p:nvPr>
        </p:nvSpPr>
        <p:spPr/>
        <p:txBody>
          <a:bodyPr/>
          <a:lstStyle/>
          <a:p>
            <a:r>
              <a:rPr lang="en-US" b="1" dirty="0"/>
              <a:t>Equity-Based and Other Incentive </a:t>
            </a:r>
            <a:r>
              <a:rPr lang="en-US" b="1" dirty="0" smtClean="0"/>
              <a:t>Plans</a:t>
            </a:r>
            <a:endParaRPr lang="en-US" b="1" dirty="0"/>
          </a:p>
        </p:txBody>
      </p:sp>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Proxy Voting Guideline Updates (Nov. 6, 2014).</a:t>
            </a:r>
          </a:p>
        </p:txBody>
      </p:sp>
      <p:sp>
        <p:nvSpPr>
          <p:cNvPr id="10" name="Slide Number Placeholder 9"/>
          <p:cNvSpPr>
            <a:spLocks noGrp="1"/>
          </p:cNvSpPr>
          <p:nvPr>
            <p:ph type="sldNum" sz="quarter" idx="10"/>
          </p:nvPr>
        </p:nvSpPr>
        <p:spPr/>
        <p:txBody>
          <a:bodyPr/>
          <a:lstStyle/>
          <a:p>
            <a:fld id="{9B0005A4-9A48-4F82-82D8-7D3EECF7B059}" type="slidenum">
              <a:rPr lang="en-US" smtClean="0"/>
              <a:pPr/>
              <a:t>61</a:t>
            </a:fld>
            <a:endParaRPr lang="en-US" dirty="0"/>
          </a:p>
        </p:txBody>
      </p:sp>
    </p:spTree>
    <p:extLst>
      <p:ext uri="{BB962C8B-B14F-4D97-AF65-F5344CB8AC3E}">
        <p14:creationId xmlns:p14="http://schemas.microsoft.com/office/powerpoint/2010/main" val="79448198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t>
            </a:r>
            <a:r>
              <a:rPr lang="en-US" dirty="0" smtClean="0"/>
              <a:t>B</a:t>
            </a:r>
            <a:r>
              <a:rPr lang="en-US" dirty="0"/>
              <a:t/>
            </a:r>
            <a:br>
              <a:rPr lang="en-US" dirty="0"/>
            </a:br>
            <a:r>
              <a:rPr lang="en-US" dirty="0"/>
              <a:t>2015 Advisory Firm Policy Updates – </a:t>
            </a:r>
            <a:r>
              <a:rPr lang="en-US" dirty="0" err="1"/>
              <a:t>ISS</a:t>
            </a:r>
            <a:r>
              <a:rPr lang="en-US" dirty="0"/>
              <a:t>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lnSpc>
                <a:spcPts val="1800"/>
              </a:lnSpc>
            </a:pPr>
            <a:r>
              <a:rPr lang="en-US" sz="1600" b="1" dirty="0" smtClean="0"/>
              <a:t>Old Policy. </a:t>
            </a:r>
            <a:r>
              <a:rPr lang="en-US" sz="1600" dirty="0" smtClean="0"/>
              <a:t>ISS generally recommended voting </a:t>
            </a:r>
            <a:r>
              <a:rPr lang="en-US" sz="1600" b="1" dirty="0" smtClean="0"/>
              <a:t>for</a:t>
            </a:r>
            <a:r>
              <a:rPr lang="en-US" sz="1600" dirty="0" smtClean="0"/>
              <a:t> proposals requesting greater disclosure of a company’s political contributions and trade association spending policies and activities, considering several factors. </a:t>
            </a:r>
          </a:p>
          <a:p>
            <a:pPr lvl="1">
              <a:lnSpc>
                <a:spcPts val="1800"/>
              </a:lnSpc>
            </a:pPr>
            <a:r>
              <a:rPr lang="en-US" sz="1600" b="1" dirty="0" smtClean="0">
                <a:solidFill>
                  <a:schemeClr val="tx2"/>
                </a:solidFill>
              </a:rPr>
              <a:t>New Policy.</a:t>
            </a:r>
            <a:r>
              <a:rPr lang="en-US" sz="1600" dirty="0" smtClean="0">
                <a:solidFill>
                  <a:schemeClr val="tx2"/>
                </a:solidFill>
              </a:rPr>
              <a:t> </a:t>
            </a:r>
          </a:p>
          <a:p>
            <a:pPr lvl="2">
              <a:lnSpc>
                <a:spcPts val="1800"/>
              </a:lnSpc>
            </a:pPr>
            <a:r>
              <a:rPr lang="en-US" sz="1600" dirty="0" smtClean="0"/>
              <a:t>ISS</a:t>
            </a:r>
            <a:r>
              <a:rPr lang="en-US" sz="1600" dirty="0"/>
              <a:t> </a:t>
            </a:r>
            <a:r>
              <a:rPr lang="en-US" sz="1600" dirty="0" smtClean="0"/>
              <a:t>continues to recommend </a:t>
            </a:r>
            <a:r>
              <a:rPr lang="en-US" sz="1600" b="1" dirty="0" smtClean="0"/>
              <a:t>for</a:t>
            </a:r>
            <a:r>
              <a:rPr lang="en-US" sz="1600" dirty="0" smtClean="0"/>
              <a:t> such proposals, but refines its policy, most notably by specifying that it will consider “management and board” oversight mechanisms.</a:t>
            </a:r>
          </a:p>
          <a:p>
            <a:pPr lvl="2">
              <a:lnSpc>
                <a:spcPts val="1800"/>
              </a:lnSpc>
            </a:pPr>
            <a:r>
              <a:rPr lang="en-US" sz="1600" dirty="0" smtClean="0"/>
              <a:t>ISS will recommend for such proposals, considering:</a:t>
            </a:r>
          </a:p>
          <a:p>
            <a:pPr marL="682625" lvl="3" indent="-223838">
              <a:lnSpc>
                <a:spcPts val="1800"/>
              </a:lnSpc>
            </a:pPr>
            <a:r>
              <a:rPr lang="en-US" sz="1600" dirty="0" smtClean="0"/>
              <a:t>the company’s policies, as well as management and board oversight relating to its direct political contributions and payments to trade associations or other groups that may be used for political purposes;</a:t>
            </a:r>
          </a:p>
          <a:p>
            <a:pPr marL="682625" lvl="3" indent="-223838">
              <a:lnSpc>
                <a:spcPts val="1800"/>
              </a:lnSpc>
            </a:pPr>
            <a:r>
              <a:rPr lang="en-US" sz="1600" dirty="0" smtClean="0"/>
              <a:t>the company’s disclosure regarding its support of, and participation in, trade associations or other groups that may make political contributions; and</a:t>
            </a:r>
          </a:p>
          <a:p>
            <a:pPr marL="682625" lvl="3" indent="-223838">
              <a:lnSpc>
                <a:spcPts val="1800"/>
              </a:lnSpc>
            </a:pPr>
            <a:r>
              <a:rPr lang="en-US" sz="1600" dirty="0" smtClean="0"/>
              <a:t>recent significant controversies, fines, or litigations regarding the company’s political contributions or political activities.</a:t>
            </a:r>
          </a:p>
        </p:txBody>
      </p:sp>
      <p:sp>
        <p:nvSpPr>
          <p:cNvPr id="9" name="Text Placeholder 8"/>
          <p:cNvSpPr>
            <a:spLocks noGrp="1"/>
          </p:cNvSpPr>
          <p:nvPr>
            <p:ph type="body" sz="quarter" idx="17"/>
          </p:nvPr>
        </p:nvSpPr>
        <p:spPr/>
        <p:txBody>
          <a:bodyPr/>
          <a:lstStyle/>
          <a:p>
            <a:r>
              <a:rPr lang="en-US" b="1" dirty="0"/>
              <a:t>Political </a:t>
            </a:r>
            <a:r>
              <a:rPr lang="en-US" b="1" dirty="0" smtClean="0"/>
              <a:t>Contributions</a:t>
            </a:r>
            <a:endParaRPr lang="en-US" b="1" dirty="0"/>
          </a:p>
        </p:txBody>
      </p:sp>
      <p:sp>
        <p:nvSpPr>
          <p:cNvPr id="7"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Proxy Voting Guideline Updates (Nov. 6, 2014).</a:t>
            </a:r>
          </a:p>
        </p:txBody>
      </p:sp>
      <p:sp>
        <p:nvSpPr>
          <p:cNvPr id="10" name="Slide Number Placeholder 9"/>
          <p:cNvSpPr>
            <a:spLocks noGrp="1"/>
          </p:cNvSpPr>
          <p:nvPr>
            <p:ph type="sldNum" sz="quarter" idx="10"/>
          </p:nvPr>
        </p:nvSpPr>
        <p:spPr/>
        <p:txBody>
          <a:bodyPr/>
          <a:lstStyle/>
          <a:p>
            <a:fld id="{9B0005A4-9A48-4F82-82D8-7D3EECF7B059}" type="slidenum">
              <a:rPr lang="en-US" smtClean="0"/>
              <a:pPr/>
              <a:t>62</a:t>
            </a:fld>
            <a:endParaRPr lang="en-US" dirty="0"/>
          </a:p>
        </p:txBody>
      </p:sp>
    </p:spTree>
    <p:extLst>
      <p:ext uri="{BB962C8B-B14F-4D97-AF65-F5344CB8AC3E}">
        <p14:creationId xmlns:p14="http://schemas.microsoft.com/office/powerpoint/2010/main" val="376780010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t>
            </a:r>
            <a:r>
              <a:rPr lang="en-US" dirty="0" smtClean="0"/>
              <a:t>B</a:t>
            </a:r>
            <a:r>
              <a:rPr lang="en-US" dirty="0"/>
              <a:t/>
            </a:r>
            <a:br>
              <a:rPr lang="en-US" dirty="0"/>
            </a:br>
            <a:r>
              <a:rPr lang="en-US" dirty="0"/>
              <a:t>2015 Advisory Firm Policy Updates – </a:t>
            </a:r>
            <a:r>
              <a:rPr lang="en-US" dirty="0" err="1"/>
              <a:t>ISS</a:t>
            </a:r>
            <a:r>
              <a:rPr lang="en-US" dirty="0"/>
              <a:t> </a:t>
            </a:r>
            <a:r>
              <a:rPr lang="en-US" sz="2400" dirty="0"/>
              <a:t>(</a:t>
            </a:r>
            <a:r>
              <a:rPr lang="en-US" sz="2400" i="1" dirty="0"/>
              <a:t>continued</a:t>
            </a:r>
            <a:r>
              <a:rPr lang="en-US" sz="2400" dirty="0"/>
              <a:t>)</a:t>
            </a:r>
          </a:p>
        </p:txBody>
      </p:sp>
      <p:sp>
        <p:nvSpPr>
          <p:cNvPr id="3" name="Content Placeholder 2"/>
          <p:cNvSpPr>
            <a:spLocks noGrp="1"/>
          </p:cNvSpPr>
          <p:nvPr>
            <p:ph idx="1"/>
          </p:nvPr>
        </p:nvSpPr>
        <p:spPr/>
        <p:txBody>
          <a:bodyPr/>
          <a:lstStyle/>
          <a:p>
            <a:pPr lvl="1"/>
            <a:r>
              <a:rPr lang="en-US" sz="1600" b="1" dirty="0" smtClean="0"/>
              <a:t>Old Policy. </a:t>
            </a:r>
            <a:r>
              <a:rPr lang="en-US" sz="1600" dirty="0" smtClean="0"/>
              <a:t>ISS generally recommended voting </a:t>
            </a:r>
            <a:r>
              <a:rPr lang="en-US" sz="1600" b="1" dirty="0" smtClean="0"/>
              <a:t>case-by-case </a:t>
            </a:r>
            <a:r>
              <a:rPr lang="en-US" sz="1600" dirty="0" smtClean="0"/>
              <a:t>with regard to proposals calling for adoption of greenhouse gas reduction goals from products and operations. </a:t>
            </a:r>
          </a:p>
          <a:p>
            <a:pPr lvl="1"/>
            <a:r>
              <a:rPr lang="en-US" sz="1600" b="1" dirty="0" smtClean="0">
                <a:solidFill>
                  <a:schemeClr val="tx2"/>
                </a:solidFill>
              </a:rPr>
              <a:t>New Policy.</a:t>
            </a:r>
            <a:r>
              <a:rPr lang="en-US" sz="1600" dirty="0" smtClean="0">
                <a:solidFill>
                  <a:schemeClr val="tx2"/>
                </a:solidFill>
              </a:rPr>
              <a:t> </a:t>
            </a:r>
          </a:p>
          <a:p>
            <a:pPr lvl="2"/>
            <a:r>
              <a:rPr lang="en-US" sz="1600" dirty="0" smtClean="0"/>
              <a:t>ISS</a:t>
            </a:r>
            <a:r>
              <a:rPr lang="en-US" sz="1600" dirty="0"/>
              <a:t> </a:t>
            </a:r>
            <a:r>
              <a:rPr lang="en-US" sz="1600" dirty="0" smtClean="0"/>
              <a:t>continues to recommend voting </a:t>
            </a:r>
            <a:r>
              <a:rPr lang="en-US" sz="1600" b="1" dirty="0" smtClean="0"/>
              <a:t>case-by-case </a:t>
            </a:r>
            <a:r>
              <a:rPr lang="en-US" sz="1600" dirty="0" smtClean="0"/>
              <a:t>regarding</a:t>
            </a:r>
            <a:r>
              <a:rPr lang="en-US" sz="1600" b="1" dirty="0" smtClean="0"/>
              <a:t> </a:t>
            </a:r>
            <a:r>
              <a:rPr lang="en-US" sz="1600" dirty="0" smtClean="0"/>
              <a:t>such proposals, but clarifies the factors it will consider in its analysis. </a:t>
            </a:r>
            <a:r>
              <a:rPr lang="en-US" sz="1600" dirty="0" err="1" smtClean="0"/>
              <a:t>ISS</a:t>
            </a:r>
            <a:r>
              <a:rPr lang="en-US" sz="1600" dirty="0" smtClean="0"/>
              <a:t> will take into account:</a:t>
            </a:r>
          </a:p>
          <a:p>
            <a:pPr marL="682625" lvl="3" indent="-223838"/>
            <a:r>
              <a:rPr lang="en-US" sz="1600" dirty="0" smtClean="0"/>
              <a:t>whether the company provides disclosure of year-over-year GHG emissions performance data;</a:t>
            </a:r>
          </a:p>
          <a:p>
            <a:pPr marL="682625" lvl="3" indent="-223838"/>
            <a:r>
              <a:rPr lang="en-US" sz="1600" dirty="0" smtClean="0"/>
              <a:t>whether the company disclosure lags behind industry peers;</a:t>
            </a:r>
          </a:p>
          <a:p>
            <a:pPr marL="682625" lvl="3" indent="-223838"/>
            <a:r>
              <a:rPr lang="en-US" sz="1600" dirty="0" smtClean="0"/>
              <a:t>the company’s actual GHG emissions performance;</a:t>
            </a:r>
          </a:p>
          <a:p>
            <a:pPr marL="682625" lvl="3" indent="-223838"/>
            <a:r>
              <a:rPr lang="en-US" sz="1600" dirty="0" smtClean="0"/>
              <a:t>the company’s current GHG emission policies, oversight mechanisms, and related initiatives; and</a:t>
            </a:r>
          </a:p>
          <a:p>
            <a:pPr marL="682625" lvl="3" indent="-223838"/>
            <a:r>
              <a:rPr lang="en-US" sz="1600" dirty="0" smtClean="0"/>
              <a:t>whether the company has been the subject of recent, significant violations, fines, litigation, or controversy related to GHG emissions.</a:t>
            </a:r>
          </a:p>
        </p:txBody>
      </p:sp>
      <p:sp>
        <p:nvSpPr>
          <p:cNvPr id="8" name="Text Placeholder 7"/>
          <p:cNvSpPr>
            <a:spLocks noGrp="1"/>
          </p:cNvSpPr>
          <p:nvPr>
            <p:ph type="body" sz="quarter" idx="17"/>
          </p:nvPr>
        </p:nvSpPr>
        <p:spPr/>
        <p:txBody>
          <a:bodyPr/>
          <a:lstStyle/>
          <a:p>
            <a:r>
              <a:rPr lang="en-US" b="1" dirty="0"/>
              <a:t>Greenhouse Gas (</a:t>
            </a:r>
            <a:r>
              <a:rPr lang="en-US" b="1" dirty="0" err="1"/>
              <a:t>GHG</a:t>
            </a:r>
            <a:r>
              <a:rPr lang="en-US" b="1" dirty="0"/>
              <a:t>) </a:t>
            </a:r>
            <a:r>
              <a:rPr lang="en-US" b="1" dirty="0" smtClean="0"/>
              <a:t>Emissions</a:t>
            </a:r>
            <a:endParaRPr lang="en-US" b="1" dirty="0"/>
          </a:p>
        </p:txBody>
      </p:sp>
      <p:sp>
        <p:nvSpPr>
          <p:cNvPr id="7" name="Text Placeholder 12"/>
          <p:cNvSpPr txBox="1">
            <a:spLocks/>
          </p:cNvSpPr>
          <p:nvPr/>
        </p:nvSpPr>
        <p:spPr>
          <a:xfrm>
            <a:off x="354013" y="5896289"/>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Proxy Voting Guideline Updates (Nov. 6, 2014).</a:t>
            </a:r>
          </a:p>
        </p:txBody>
      </p:sp>
      <p:sp>
        <p:nvSpPr>
          <p:cNvPr id="9" name="Slide Number Placeholder 8"/>
          <p:cNvSpPr>
            <a:spLocks noGrp="1"/>
          </p:cNvSpPr>
          <p:nvPr>
            <p:ph type="sldNum" sz="quarter" idx="10"/>
          </p:nvPr>
        </p:nvSpPr>
        <p:spPr/>
        <p:txBody>
          <a:bodyPr/>
          <a:lstStyle/>
          <a:p>
            <a:fld id="{9B0005A4-9A48-4F82-82D8-7D3EECF7B059}" type="slidenum">
              <a:rPr lang="en-US" smtClean="0"/>
              <a:pPr/>
              <a:t>63</a:t>
            </a:fld>
            <a:endParaRPr lang="en-US" dirty="0"/>
          </a:p>
        </p:txBody>
      </p:sp>
    </p:spTree>
    <p:extLst>
      <p:ext uri="{BB962C8B-B14F-4D97-AF65-F5344CB8AC3E}">
        <p14:creationId xmlns:p14="http://schemas.microsoft.com/office/powerpoint/2010/main" val="31025479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a:t>
            </a:r>
            <a:br>
              <a:rPr lang="en-US" dirty="0" smtClean="0"/>
            </a:br>
            <a:r>
              <a:rPr lang="en-US" dirty="0"/>
              <a:t>Advisory Firm Policy Updates – Glass Lewis</a:t>
            </a:r>
          </a:p>
        </p:txBody>
      </p:sp>
      <p:sp>
        <p:nvSpPr>
          <p:cNvPr id="13" name="Content Placeholder 12"/>
          <p:cNvSpPr>
            <a:spLocks noGrp="1"/>
          </p:cNvSpPr>
          <p:nvPr>
            <p:ph idx="1"/>
          </p:nvPr>
        </p:nvSpPr>
        <p:spPr/>
        <p:txBody>
          <a:bodyPr/>
          <a:lstStyle/>
          <a:p>
            <a:pPr lvl="1"/>
            <a:r>
              <a:rPr lang="en-US" sz="1650" b="1" dirty="0" smtClean="0">
                <a:solidFill>
                  <a:schemeClr val="tx2"/>
                </a:solidFill>
              </a:rPr>
              <a:t>New Policy. </a:t>
            </a:r>
            <a:r>
              <a:rPr lang="en-US" sz="1650" dirty="0" smtClean="0"/>
              <a:t>Glass Lewis may recommend that shareholders vote </a:t>
            </a:r>
            <a:r>
              <a:rPr lang="en-US" sz="1650" b="1" dirty="0" smtClean="0"/>
              <a:t>against</a:t>
            </a:r>
            <a:r>
              <a:rPr lang="en-US" sz="1650" dirty="0" smtClean="0"/>
              <a:t> the chairman of the governance committee, or the entire committee, if the board unilaterally amends its governing documents “to </a:t>
            </a:r>
            <a:r>
              <a:rPr lang="en-US" sz="1650" b="1" dirty="0" smtClean="0"/>
              <a:t>reduce or remove important shareholder rights</a:t>
            </a:r>
            <a:r>
              <a:rPr lang="en-US" sz="1650" dirty="0" smtClean="0"/>
              <a:t>, or to otherwise impede the ability of shareholders to exercise such right.” Examples include:</a:t>
            </a:r>
          </a:p>
          <a:p>
            <a:pPr lvl="2"/>
            <a:r>
              <a:rPr lang="en-US" sz="1650" dirty="0" smtClean="0"/>
              <a:t>eliminating shareholders’ ability to call a special meeting or act by written consent;</a:t>
            </a:r>
          </a:p>
          <a:p>
            <a:pPr lvl="2"/>
            <a:r>
              <a:rPr lang="en-US" sz="1650" dirty="0" smtClean="0"/>
              <a:t>increasing the ownership threshold required for shareholders to call a special meeting;</a:t>
            </a:r>
          </a:p>
          <a:p>
            <a:pPr lvl="2"/>
            <a:r>
              <a:rPr lang="en-US" sz="1650" dirty="0" smtClean="0"/>
              <a:t>increasing vote requirements for charter or bylaw amendments;</a:t>
            </a:r>
          </a:p>
          <a:p>
            <a:pPr lvl="2"/>
            <a:r>
              <a:rPr lang="en-US" sz="1650" dirty="0" smtClean="0"/>
              <a:t>adopting provisions limiting shareholders’ ability “to pursue full legal recourse” (</a:t>
            </a:r>
            <a:r>
              <a:rPr lang="en-US" sz="1650" i="1" dirty="0" smtClean="0"/>
              <a:t>e.g.</a:t>
            </a:r>
            <a:r>
              <a:rPr lang="en-US" sz="1650" dirty="0" smtClean="0"/>
              <a:t>, mandatory arbitration bylaws, fee-shifting bylaws);</a:t>
            </a:r>
          </a:p>
          <a:p>
            <a:pPr lvl="2"/>
            <a:r>
              <a:rPr lang="en-US" sz="1650" dirty="0" smtClean="0"/>
              <a:t>adopting a classified board structure; and</a:t>
            </a:r>
          </a:p>
          <a:p>
            <a:pPr lvl="2"/>
            <a:r>
              <a:rPr lang="en-US" sz="1650" dirty="0" smtClean="0"/>
              <a:t>eliminating the ability of shareholders to remove a director without cause.</a:t>
            </a:r>
          </a:p>
          <a:p>
            <a:pPr lvl="2"/>
            <a:endParaRPr lang="en-US" sz="1600" dirty="0" smtClean="0"/>
          </a:p>
        </p:txBody>
      </p:sp>
      <p:sp>
        <p:nvSpPr>
          <p:cNvPr id="3" name="Text Placeholder 2"/>
          <p:cNvSpPr>
            <a:spLocks noGrp="1"/>
          </p:cNvSpPr>
          <p:nvPr>
            <p:ph type="body" sz="quarter" idx="17"/>
          </p:nvPr>
        </p:nvSpPr>
        <p:spPr/>
        <p:txBody>
          <a:bodyPr/>
          <a:lstStyle/>
          <a:p>
            <a:r>
              <a:rPr lang="en-US" sz="1800" b="1" dirty="0" smtClean="0"/>
              <a:t>Governance Committee Performance</a:t>
            </a:r>
            <a:endParaRPr lang="en-US" sz="1800" b="1" dirty="0"/>
          </a:p>
        </p:txBody>
      </p:sp>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Glass Lewis &amp; Co., Proxy Paper Guidelines, 2015 Proxy Season.</a:t>
            </a:r>
          </a:p>
        </p:txBody>
      </p:sp>
      <p:sp>
        <p:nvSpPr>
          <p:cNvPr id="11" name="Slide Number Placeholder 10"/>
          <p:cNvSpPr>
            <a:spLocks noGrp="1"/>
          </p:cNvSpPr>
          <p:nvPr>
            <p:ph type="sldNum" sz="quarter" idx="10"/>
          </p:nvPr>
        </p:nvSpPr>
        <p:spPr/>
        <p:txBody>
          <a:bodyPr/>
          <a:lstStyle/>
          <a:p>
            <a:fld id="{9B0005A4-9A48-4F82-82D8-7D3EECF7B059}" type="slidenum">
              <a:rPr lang="en-US" smtClean="0"/>
              <a:pPr/>
              <a:t>64</a:t>
            </a:fld>
            <a:endParaRPr lang="en-US" dirty="0"/>
          </a:p>
        </p:txBody>
      </p:sp>
    </p:spTree>
    <p:extLst>
      <p:ext uri="{BB962C8B-B14F-4D97-AF65-F5344CB8AC3E}">
        <p14:creationId xmlns:p14="http://schemas.microsoft.com/office/powerpoint/2010/main" val="142706936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211316"/>
            <a:ext cx="8440574" cy="938238"/>
          </a:xfrm>
        </p:spPr>
        <p:txBody>
          <a:bodyPr/>
          <a:lstStyle/>
          <a:p>
            <a:r>
              <a:rPr lang="en-US" dirty="0"/>
              <a:t>Appendix </a:t>
            </a:r>
            <a:r>
              <a:rPr lang="en-US" dirty="0" smtClean="0"/>
              <a:t>B</a:t>
            </a:r>
            <a:r>
              <a:rPr lang="en-US" dirty="0"/>
              <a:t/>
            </a:r>
            <a:br>
              <a:rPr lang="en-US" dirty="0"/>
            </a:br>
            <a:r>
              <a:rPr lang="en-US" dirty="0"/>
              <a:t>Advisory Firm Policy Updates – Glass Lewis </a:t>
            </a:r>
            <a:r>
              <a:rPr lang="en-US" sz="2400" dirty="0"/>
              <a:t>(</a:t>
            </a:r>
            <a:r>
              <a:rPr lang="en-US" sz="2400" i="1" dirty="0"/>
              <a:t>continued</a:t>
            </a:r>
            <a:r>
              <a:rPr lang="en-US" sz="2400" dirty="0"/>
              <a:t>)</a:t>
            </a:r>
          </a:p>
        </p:txBody>
      </p:sp>
      <p:sp>
        <p:nvSpPr>
          <p:cNvPr id="13" name="Content Placeholder 12"/>
          <p:cNvSpPr>
            <a:spLocks noGrp="1"/>
          </p:cNvSpPr>
          <p:nvPr>
            <p:ph idx="1"/>
          </p:nvPr>
        </p:nvSpPr>
        <p:spPr/>
        <p:txBody>
          <a:bodyPr/>
          <a:lstStyle/>
          <a:p>
            <a:pPr lvl="1"/>
            <a:r>
              <a:rPr lang="en-US" sz="1600" b="1" dirty="0" smtClean="0">
                <a:solidFill>
                  <a:schemeClr val="tx2"/>
                </a:solidFill>
              </a:rPr>
              <a:t>Revised Policy. </a:t>
            </a:r>
          </a:p>
          <a:p>
            <a:pPr lvl="2"/>
            <a:r>
              <a:rPr lang="en-US" sz="1600" dirty="0" smtClean="0"/>
              <a:t>Glass Lewis will generally recommend that shareholders vote </a:t>
            </a:r>
            <a:r>
              <a:rPr lang="en-US" sz="1600" b="1" dirty="0" smtClean="0"/>
              <a:t>against</a:t>
            </a:r>
            <a:r>
              <a:rPr lang="en-US" sz="1600" dirty="0" smtClean="0"/>
              <a:t> all members of the governance committee “during whose tenure a </a:t>
            </a:r>
            <a:r>
              <a:rPr lang="en-US" sz="1600" b="1" dirty="0" smtClean="0"/>
              <a:t>shareholder proposal relating to important shareholder rights</a:t>
            </a:r>
            <a:r>
              <a:rPr lang="en-US" sz="1600" dirty="0" smtClean="0"/>
              <a:t> received support from a majority of the votes cast … and the board </a:t>
            </a:r>
            <a:r>
              <a:rPr lang="en-US" sz="1600" b="1" dirty="0" smtClean="0"/>
              <a:t>failed to respond adequately</a:t>
            </a:r>
            <a:r>
              <a:rPr lang="en-US" sz="1600" dirty="0" smtClean="0"/>
              <a:t>.” Examples of such shareholder proposals include those seeking:</a:t>
            </a:r>
          </a:p>
          <a:p>
            <a:pPr marL="688975" lvl="3" indent="-230188"/>
            <a:r>
              <a:rPr lang="en-US" sz="1600" dirty="0" smtClean="0"/>
              <a:t>a declassified board structure;</a:t>
            </a:r>
          </a:p>
          <a:p>
            <a:pPr marL="688975" lvl="3" indent="-230188"/>
            <a:r>
              <a:rPr lang="en-US" sz="1600" dirty="0" smtClean="0"/>
              <a:t>a majority vote standard for director elections; or</a:t>
            </a:r>
          </a:p>
          <a:p>
            <a:pPr marL="688975" lvl="3" indent="-230188"/>
            <a:r>
              <a:rPr lang="en-US" sz="1600" dirty="0" smtClean="0"/>
              <a:t>a right to call a special meeting. </a:t>
            </a:r>
          </a:p>
          <a:p>
            <a:pPr lvl="2"/>
            <a:r>
              <a:rPr lang="en-US" sz="1600" dirty="0" smtClean="0"/>
              <a:t>In determining </a:t>
            </a:r>
            <a:r>
              <a:rPr lang="en-US" sz="1600" b="1" dirty="0" smtClean="0"/>
              <a:t>whether a board has sufficiently implemented the proposal</a:t>
            </a:r>
            <a:r>
              <a:rPr lang="en-US" sz="1600" dirty="0" smtClean="0"/>
              <a:t>, Glass Lewis will “examine the quality of the right enacted or proffered by the board for any conditions that may </a:t>
            </a:r>
            <a:r>
              <a:rPr lang="en-US" sz="1600" b="1" dirty="0" smtClean="0"/>
              <a:t>unreasonably interfere with the shareholders’ ability to exercise the right </a:t>
            </a:r>
            <a:r>
              <a:rPr lang="en-US" sz="1600" dirty="0" smtClean="0"/>
              <a:t>(e.g., overly prescriptive procedural requirements for calling a special meeting).”</a:t>
            </a:r>
          </a:p>
          <a:p>
            <a:pPr lvl="2"/>
            <a:endParaRPr lang="en-US" sz="1600" dirty="0" smtClean="0"/>
          </a:p>
        </p:txBody>
      </p:sp>
      <p:sp>
        <p:nvSpPr>
          <p:cNvPr id="3" name="Text Placeholder 2"/>
          <p:cNvSpPr>
            <a:spLocks noGrp="1"/>
          </p:cNvSpPr>
          <p:nvPr>
            <p:ph type="body" sz="quarter" idx="17"/>
          </p:nvPr>
        </p:nvSpPr>
        <p:spPr/>
        <p:txBody>
          <a:bodyPr/>
          <a:lstStyle/>
          <a:p>
            <a:r>
              <a:rPr lang="en-US" sz="1800" b="1" dirty="0"/>
              <a:t>Board Responsiveness to Majority-Approved Shareholder Proposals</a:t>
            </a:r>
          </a:p>
        </p:txBody>
      </p:sp>
      <p:sp>
        <p:nvSpPr>
          <p:cNvPr id="12"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Glass Lewis &amp; Co., Proxy Paper Guidelines, 2015 Proxy Season.</a:t>
            </a:r>
          </a:p>
        </p:txBody>
      </p:sp>
      <p:sp>
        <p:nvSpPr>
          <p:cNvPr id="11" name="Slide Number Placeholder 10"/>
          <p:cNvSpPr>
            <a:spLocks noGrp="1"/>
          </p:cNvSpPr>
          <p:nvPr>
            <p:ph type="sldNum" sz="quarter" idx="10"/>
          </p:nvPr>
        </p:nvSpPr>
        <p:spPr/>
        <p:txBody>
          <a:bodyPr/>
          <a:lstStyle/>
          <a:p>
            <a:fld id="{9B0005A4-9A48-4F82-82D8-7D3EECF7B059}" type="slidenum">
              <a:rPr lang="en-US" smtClean="0"/>
              <a:pPr/>
              <a:t>65</a:t>
            </a:fld>
            <a:endParaRPr lang="en-US" dirty="0"/>
          </a:p>
        </p:txBody>
      </p:sp>
    </p:spTree>
    <p:extLst>
      <p:ext uri="{BB962C8B-B14F-4D97-AF65-F5344CB8AC3E}">
        <p14:creationId xmlns:p14="http://schemas.microsoft.com/office/powerpoint/2010/main" val="291758020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201791"/>
            <a:ext cx="8440574" cy="938238"/>
          </a:xfrm>
        </p:spPr>
        <p:txBody>
          <a:bodyPr/>
          <a:lstStyle/>
          <a:p>
            <a:r>
              <a:rPr lang="en-US" dirty="0" smtClean="0"/>
              <a:t>Appendix B</a:t>
            </a:r>
            <a:br>
              <a:rPr lang="en-US" dirty="0" smtClean="0"/>
            </a:br>
            <a:r>
              <a:rPr lang="en-US" dirty="0"/>
              <a:t>Advisory Firm Policy Updates – Glass Lewis </a:t>
            </a:r>
            <a:r>
              <a:rPr lang="en-US" sz="2400" dirty="0"/>
              <a:t>(</a:t>
            </a:r>
            <a:r>
              <a:rPr lang="en-US" sz="2400" i="1" dirty="0"/>
              <a:t>continued</a:t>
            </a:r>
            <a:r>
              <a:rPr lang="en-US" sz="2400" dirty="0"/>
              <a:t>)</a:t>
            </a:r>
            <a:endParaRPr lang="en-US" sz="2400" dirty="0">
              <a:solidFill>
                <a:schemeClr val="accent3"/>
              </a:solidFill>
            </a:endParaRPr>
          </a:p>
        </p:txBody>
      </p:sp>
      <p:sp>
        <p:nvSpPr>
          <p:cNvPr id="5" name="Text Placeholder 4"/>
          <p:cNvSpPr>
            <a:spLocks noGrp="1"/>
          </p:cNvSpPr>
          <p:nvPr>
            <p:ph type="body" sz="quarter" idx="17"/>
          </p:nvPr>
        </p:nvSpPr>
        <p:spPr/>
        <p:txBody>
          <a:bodyPr/>
          <a:lstStyle/>
          <a:p>
            <a:r>
              <a:rPr lang="en-US" b="1" dirty="0" smtClean="0"/>
              <a:t>Vote Recommendations Following IPO</a:t>
            </a:r>
            <a:endParaRPr lang="en-US" b="1" dirty="0"/>
          </a:p>
        </p:txBody>
      </p:sp>
      <p:sp>
        <p:nvSpPr>
          <p:cNvPr id="7" name="Content Placeholder 12"/>
          <p:cNvSpPr txBox="1">
            <a:spLocks/>
          </p:cNvSpPr>
          <p:nvPr/>
        </p:nvSpPr>
        <p:spPr>
          <a:xfrm>
            <a:off x="356616" y="2035626"/>
            <a:ext cx="8439912" cy="3958633"/>
          </a:xfrm>
          <a:prstGeom prst="rect">
            <a:avLst/>
          </a:prstGeom>
        </p:spPr>
        <p:txBody>
          <a:bodyPr vert="horz" lIns="91440" tIns="45720" rIns="91440" bIns="45720" rtlCol="0">
            <a:noAutofit/>
          </a:bodyPr>
          <a:lstStyle>
            <a:lvl1pPr marL="0" indent="0" algn="l" defTabSz="914400" rtl="0" eaLnBrk="1" latinLnBrk="0" hangingPunct="1">
              <a:spcBef>
                <a:spcPts val="400"/>
              </a:spcBef>
              <a:spcAft>
                <a:spcPts val="400"/>
              </a:spcAft>
              <a:buFontTx/>
              <a:buNone/>
              <a:defRPr sz="1800" kern="1200">
                <a:solidFill>
                  <a:schemeClr val="tx1"/>
                </a:solidFill>
                <a:latin typeface="+mn-lt"/>
                <a:ea typeface="+mn-ea"/>
                <a:cs typeface="+mn-cs"/>
              </a:defRPr>
            </a:lvl1pPr>
            <a:lvl2pPr marL="169863" indent="-169863"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230188"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69863"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684213" indent="-112713"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650" b="1" dirty="0" smtClean="0">
                <a:solidFill>
                  <a:schemeClr val="tx2"/>
                </a:solidFill>
              </a:rPr>
              <a:t>New Policy. </a:t>
            </a:r>
            <a:r>
              <a:rPr lang="en-US" sz="1600" dirty="0"/>
              <a:t>W</a:t>
            </a:r>
            <a:r>
              <a:rPr lang="en-US" sz="1600" dirty="0" smtClean="0"/>
              <a:t>hile </a:t>
            </a:r>
            <a:r>
              <a:rPr lang="en-US" sz="1600" dirty="0"/>
              <a:t>it “will generally refrain from issuing voting recommendations on the basis of most corporate governance best practices (e.g., board independence, committee membership and structure, meeting attendance, etc.) during the one-year period following an IPO,” it </a:t>
            </a:r>
            <a:r>
              <a:rPr lang="en-US" sz="1600" b="1" dirty="0"/>
              <a:t>has increased its scrutiny of certain bylaw/charter provisions adopted prior to the company’s IPO. If the provisions are not put to shareholder vote following the IPO</a:t>
            </a:r>
            <a:r>
              <a:rPr lang="en-US" sz="1600" dirty="0"/>
              <a:t>, Glass Lewis will consider recommending that shareholders vote </a:t>
            </a:r>
            <a:r>
              <a:rPr lang="en-US" sz="1600" b="1" dirty="0"/>
              <a:t>against</a:t>
            </a:r>
            <a:r>
              <a:rPr lang="en-US" sz="1600" dirty="0"/>
              <a:t> </a:t>
            </a:r>
            <a:r>
              <a:rPr lang="en-US" sz="1650" dirty="0" smtClean="0"/>
              <a:t>eliminating shareholders’ ability to call a special meeting or act by written consent;</a:t>
            </a:r>
          </a:p>
          <a:p>
            <a:pPr lvl="2"/>
            <a:r>
              <a:rPr lang="en-US" sz="1650" dirty="0"/>
              <a:t>all members of the board who served at the time of the adoption of an anti-takeover provision (e.g., a poison pill, classified board);</a:t>
            </a:r>
          </a:p>
          <a:p>
            <a:pPr lvl="2"/>
            <a:r>
              <a:rPr lang="en-US" sz="1650" dirty="0"/>
              <a:t>the governance committee chair, in the event an exclusive forum provision is adopted; </a:t>
            </a:r>
            <a:r>
              <a:rPr lang="en-US" sz="1650" dirty="0" smtClean="0"/>
              <a:t>or</a:t>
            </a:r>
          </a:p>
          <a:p>
            <a:pPr lvl="2"/>
            <a:r>
              <a:rPr lang="en-US" sz="1650" dirty="0"/>
              <a:t>the entire governance committee if the board adopts “a provision limiting the ability of shareholders to pursue full legal recourse” (e.g., fee-shifting bylaws</a:t>
            </a:r>
            <a:r>
              <a:rPr lang="en-US" sz="1650" dirty="0" smtClean="0"/>
              <a:t>).</a:t>
            </a:r>
            <a:endParaRPr lang="en-US" sz="1650" dirty="0"/>
          </a:p>
          <a:p>
            <a:pPr lvl="2"/>
            <a:endParaRPr lang="en-US" sz="1600" dirty="0" smtClean="0"/>
          </a:p>
        </p:txBody>
      </p:sp>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Glass Lewis &amp; Co., Proxy Paper Guidelines, 2015 Proxy Season.</a:t>
            </a:r>
          </a:p>
        </p:txBody>
      </p:sp>
      <p:sp>
        <p:nvSpPr>
          <p:cNvPr id="10" name="Slide Number Placeholder 9"/>
          <p:cNvSpPr>
            <a:spLocks noGrp="1"/>
          </p:cNvSpPr>
          <p:nvPr>
            <p:ph type="sldNum" sz="quarter" idx="10"/>
          </p:nvPr>
        </p:nvSpPr>
        <p:spPr/>
        <p:txBody>
          <a:bodyPr/>
          <a:lstStyle/>
          <a:p>
            <a:fld id="{9B0005A4-9A48-4F82-82D8-7D3EECF7B059}" type="slidenum">
              <a:rPr lang="en-US" smtClean="0"/>
              <a:pPr/>
              <a:t>66</a:t>
            </a:fld>
            <a:endParaRPr lang="en-US" dirty="0"/>
          </a:p>
        </p:txBody>
      </p:sp>
    </p:spTree>
    <p:extLst>
      <p:ext uri="{BB962C8B-B14F-4D97-AF65-F5344CB8AC3E}">
        <p14:creationId xmlns:p14="http://schemas.microsoft.com/office/powerpoint/2010/main" val="66086119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201791"/>
            <a:ext cx="8440574" cy="938238"/>
          </a:xfrm>
        </p:spPr>
        <p:txBody>
          <a:bodyPr/>
          <a:lstStyle/>
          <a:p>
            <a:r>
              <a:rPr lang="en-US" dirty="0"/>
              <a:t>Appendix </a:t>
            </a:r>
            <a:r>
              <a:rPr lang="en-US" dirty="0" smtClean="0"/>
              <a:t>B</a:t>
            </a:r>
            <a:r>
              <a:rPr lang="en-US" dirty="0"/>
              <a:t/>
            </a:r>
            <a:br>
              <a:rPr lang="en-US" dirty="0"/>
            </a:br>
            <a:r>
              <a:rPr lang="en-US" dirty="0"/>
              <a:t>Advisory Firm Policy Updates – Glass Lewis </a:t>
            </a:r>
            <a:r>
              <a:rPr lang="en-US" sz="2400" dirty="0"/>
              <a:t>(</a:t>
            </a:r>
            <a:r>
              <a:rPr lang="en-US" sz="2400" i="1" dirty="0"/>
              <a:t>continued</a:t>
            </a:r>
            <a:r>
              <a:rPr lang="en-US" sz="2400" dirty="0"/>
              <a:t>)</a:t>
            </a:r>
            <a:endParaRPr lang="en-US" sz="2400" dirty="0">
              <a:solidFill>
                <a:schemeClr val="accent3"/>
              </a:solidFill>
            </a:endParaRPr>
          </a:p>
        </p:txBody>
      </p:sp>
      <p:sp>
        <p:nvSpPr>
          <p:cNvPr id="13" name="Content Placeholder 12"/>
          <p:cNvSpPr>
            <a:spLocks noGrp="1"/>
          </p:cNvSpPr>
          <p:nvPr>
            <p:ph idx="1"/>
          </p:nvPr>
        </p:nvSpPr>
        <p:spPr/>
        <p:txBody>
          <a:bodyPr/>
          <a:lstStyle/>
          <a:p>
            <a:pPr lvl="1"/>
            <a:r>
              <a:rPr lang="en-US" sz="1800" b="1" dirty="0" smtClean="0"/>
              <a:t>Old Policy. </a:t>
            </a:r>
            <a:r>
              <a:rPr lang="en-US" sz="1800" dirty="0" smtClean="0"/>
              <a:t>In defining a material relationship for the purposes of determining director independence, Glass Lewis has set a $120,000 threshold “for those directors employed by a professional services firm such as a law firm, investment bank, or consulting firm, where the company pays the firm, not the individual, for services.”</a:t>
            </a:r>
          </a:p>
          <a:p>
            <a:pPr lvl="1"/>
            <a:r>
              <a:rPr lang="en-US" sz="1800" b="1" dirty="0" smtClean="0">
                <a:solidFill>
                  <a:schemeClr val="tx2"/>
                </a:solidFill>
              </a:rPr>
              <a:t>Revised Policy.</a:t>
            </a:r>
            <a:r>
              <a:rPr lang="en-US" sz="1800" dirty="0" smtClean="0">
                <a:solidFill>
                  <a:schemeClr val="tx2"/>
                </a:solidFill>
              </a:rPr>
              <a:t> </a:t>
            </a:r>
            <a:r>
              <a:rPr lang="en-US" sz="1800" dirty="0" smtClean="0"/>
              <a:t>Glass Lewis clarifies that a transaction that exceeds the $120,000 threshold may nonetheless be </a:t>
            </a:r>
            <a:r>
              <a:rPr lang="en-US" sz="1800" b="1" dirty="0" smtClean="0"/>
              <a:t>deemed</a:t>
            </a:r>
            <a:r>
              <a:rPr lang="en-US" sz="1800" dirty="0" smtClean="0"/>
              <a:t> </a:t>
            </a:r>
            <a:r>
              <a:rPr lang="en-US" sz="1800" b="1" dirty="0" smtClean="0"/>
              <a:t>immaterial</a:t>
            </a:r>
            <a:r>
              <a:rPr lang="en-US" sz="1800" dirty="0" smtClean="0"/>
              <a:t> “where the amount represents less than 1% of the firm’s annual revenues and the board provides a compelling rationale as to why the director’s independence is not affected by the relationship.”</a:t>
            </a:r>
          </a:p>
          <a:p>
            <a:pPr lvl="2"/>
            <a:endParaRPr lang="en-US" sz="1600" dirty="0" smtClean="0"/>
          </a:p>
        </p:txBody>
      </p:sp>
      <p:sp>
        <p:nvSpPr>
          <p:cNvPr id="3" name="Text Placeholder 2"/>
          <p:cNvSpPr>
            <a:spLocks noGrp="1"/>
          </p:cNvSpPr>
          <p:nvPr>
            <p:ph type="body" sz="quarter" idx="17"/>
          </p:nvPr>
        </p:nvSpPr>
        <p:spPr/>
        <p:txBody>
          <a:bodyPr/>
          <a:lstStyle/>
          <a:p>
            <a:r>
              <a:rPr lang="en-US" sz="1800" b="1" dirty="0"/>
              <a:t>Standards for Assessing “Material” Transactions With </a:t>
            </a:r>
            <a:r>
              <a:rPr lang="en-US" sz="1800" b="1" dirty="0" smtClean="0"/>
              <a:t>Directors</a:t>
            </a:r>
            <a:endParaRPr lang="en-US" sz="1800" b="1" dirty="0"/>
          </a:p>
        </p:txBody>
      </p:sp>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Glass Lewis &amp; Co., Proxy Paper Guidelines, 2015 Proxy Season.</a:t>
            </a:r>
          </a:p>
        </p:txBody>
      </p:sp>
      <p:sp>
        <p:nvSpPr>
          <p:cNvPr id="6" name="Slide Number Placeholder 5"/>
          <p:cNvSpPr>
            <a:spLocks noGrp="1"/>
          </p:cNvSpPr>
          <p:nvPr>
            <p:ph type="sldNum" sz="quarter" idx="10"/>
          </p:nvPr>
        </p:nvSpPr>
        <p:spPr/>
        <p:txBody>
          <a:bodyPr/>
          <a:lstStyle/>
          <a:p>
            <a:fld id="{9B0005A4-9A48-4F82-82D8-7D3EECF7B059}" type="slidenum">
              <a:rPr lang="en-US" smtClean="0"/>
              <a:pPr/>
              <a:t>67</a:t>
            </a:fld>
            <a:endParaRPr lang="en-US" dirty="0"/>
          </a:p>
        </p:txBody>
      </p:sp>
    </p:spTree>
    <p:extLst>
      <p:ext uri="{BB962C8B-B14F-4D97-AF65-F5344CB8AC3E}">
        <p14:creationId xmlns:p14="http://schemas.microsoft.com/office/powerpoint/2010/main" val="193078074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82741"/>
            <a:ext cx="8440574" cy="938238"/>
          </a:xfrm>
        </p:spPr>
        <p:txBody>
          <a:bodyPr/>
          <a:lstStyle/>
          <a:p>
            <a:r>
              <a:rPr lang="en-US" dirty="0"/>
              <a:t>Appendix </a:t>
            </a:r>
            <a:r>
              <a:rPr lang="en-US" dirty="0" smtClean="0"/>
              <a:t>B</a:t>
            </a:r>
            <a:r>
              <a:rPr lang="en-US" dirty="0"/>
              <a:t/>
            </a:r>
            <a:br>
              <a:rPr lang="en-US" dirty="0"/>
            </a:br>
            <a:r>
              <a:rPr lang="en-US" dirty="0"/>
              <a:t>Advisory Firm Policy Updates – Glass Lewis </a:t>
            </a:r>
            <a:r>
              <a:rPr lang="en-US" sz="2400" dirty="0"/>
              <a:t>(</a:t>
            </a:r>
            <a:r>
              <a:rPr lang="en-US" sz="2400" i="1" dirty="0"/>
              <a:t>continued</a:t>
            </a:r>
            <a:r>
              <a:rPr lang="en-US" sz="2400" dirty="0"/>
              <a:t>)</a:t>
            </a:r>
            <a:endParaRPr lang="en-US" sz="2400" dirty="0">
              <a:solidFill>
                <a:schemeClr val="accent3"/>
              </a:solidFill>
            </a:endParaRPr>
          </a:p>
        </p:txBody>
      </p:sp>
      <p:sp>
        <p:nvSpPr>
          <p:cNvPr id="13" name="Content Placeholder 12"/>
          <p:cNvSpPr>
            <a:spLocks noGrp="1"/>
          </p:cNvSpPr>
          <p:nvPr>
            <p:ph idx="1"/>
          </p:nvPr>
        </p:nvSpPr>
        <p:spPr/>
        <p:txBody>
          <a:bodyPr/>
          <a:lstStyle/>
          <a:p>
            <a:pPr lvl="1"/>
            <a:r>
              <a:rPr lang="en-US" sz="1615" b="1" dirty="0">
                <a:solidFill>
                  <a:schemeClr val="tx2"/>
                </a:solidFill>
              </a:rPr>
              <a:t>New Policy</a:t>
            </a:r>
            <a:r>
              <a:rPr lang="en-US" sz="1615" b="1" dirty="0" smtClean="0">
                <a:solidFill>
                  <a:schemeClr val="tx2"/>
                </a:solidFill>
              </a:rPr>
              <a:t>. </a:t>
            </a:r>
            <a:r>
              <a:rPr lang="en-US" sz="1615" dirty="0" smtClean="0"/>
              <a:t>Glass </a:t>
            </a:r>
            <a:r>
              <a:rPr lang="en-US" sz="1615" dirty="0"/>
              <a:t>Lewis adds a new element to its “say-on-pay” analysis relating to </a:t>
            </a:r>
            <a:r>
              <a:rPr lang="en-US" sz="1615" b="1" dirty="0"/>
              <a:t>one-off awards</a:t>
            </a:r>
            <a:r>
              <a:rPr lang="en-US" sz="1615" b="1" dirty="0" smtClean="0"/>
              <a:t>.</a:t>
            </a:r>
            <a:r>
              <a:rPr lang="en-US" sz="1615" dirty="0" smtClean="0"/>
              <a:t> </a:t>
            </a:r>
            <a:endParaRPr lang="en-US" sz="1615" dirty="0"/>
          </a:p>
          <a:p>
            <a:pPr lvl="2"/>
            <a:r>
              <a:rPr lang="en-US" sz="1615" dirty="0"/>
              <a:t>Glass Lewis indicates that “</a:t>
            </a:r>
            <a:r>
              <a:rPr lang="en-US" sz="1615" b="1" dirty="0"/>
              <a:t>shareholders should generally be wary of awards granted outside of the standard incentive schemes </a:t>
            </a:r>
            <a:r>
              <a:rPr lang="en-US" sz="1615" dirty="0"/>
              <a:t>… as such awards have the potential to undermine the integrity of a company’s regular incentive plays, the link between pay and performance or both</a:t>
            </a:r>
            <a:r>
              <a:rPr lang="en-US" sz="1615" dirty="0" smtClean="0"/>
              <a:t>.” According to Glass Lewis, it </a:t>
            </a:r>
            <a:r>
              <a:rPr lang="en-US" sz="1615" dirty="0"/>
              <a:t>is generally preferable for a company to redesign its compensation programs, if necessary, </a:t>
            </a:r>
            <a:r>
              <a:rPr lang="en-US" sz="1615" dirty="0" smtClean="0"/>
              <a:t>instead of </a:t>
            </a:r>
            <a:r>
              <a:rPr lang="en-US" sz="1615" dirty="0"/>
              <a:t>making additional grants.</a:t>
            </a:r>
          </a:p>
          <a:p>
            <a:pPr lvl="2"/>
            <a:r>
              <a:rPr lang="en-US" sz="1615" dirty="0"/>
              <a:t>In certain circumstances, additional incentives </a:t>
            </a:r>
            <a:r>
              <a:rPr lang="en-US" sz="1615" b="1" dirty="0"/>
              <a:t>may be appropriate</a:t>
            </a:r>
            <a:r>
              <a:rPr lang="en-US" sz="1615" dirty="0" smtClean="0"/>
              <a:t>. In </a:t>
            </a:r>
            <a:r>
              <a:rPr lang="en-US" sz="1615" dirty="0"/>
              <a:t>those cases</a:t>
            </a:r>
            <a:r>
              <a:rPr lang="en-US" sz="1615" dirty="0" smtClean="0"/>
              <a:t>:</a:t>
            </a:r>
          </a:p>
          <a:p>
            <a:pPr marL="688975" lvl="3" indent="-230188"/>
            <a:r>
              <a:rPr lang="en-US" sz="1615" dirty="0"/>
              <a:t>companies should provide a thorough description of the awards and their </a:t>
            </a:r>
            <a:r>
              <a:rPr lang="en-US" sz="1615" dirty="0" smtClean="0"/>
              <a:t>necessity;</a:t>
            </a:r>
          </a:p>
          <a:p>
            <a:pPr marL="688975" lvl="3" indent="-230188"/>
            <a:r>
              <a:rPr lang="en-US" sz="1615" dirty="0" smtClean="0"/>
              <a:t>such </a:t>
            </a:r>
            <a:r>
              <a:rPr lang="en-US" sz="1615" dirty="0"/>
              <a:t>awards should be tied to future service/performance, where </a:t>
            </a:r>
            <a:r>
              <a:rPr lang="en-US" sz="1615" dirty="0" smtClean="0"/>
              <a:t>possible; and</a:t>
            </a:r>
          </a:p>
          <a:p>
            <a:pPr marL="688975" lvl="3" indent="-230188"/>
            <a:r>
              <a:rPr lang="en-US" sz="1615" dirty="0" smtClean="0"/>
              <a:t>companies </a:t>
            </a:r>
            <a:r>
              <a:rPr lang="en-US" sz="1615" dirty="0"/>
              <a:t>should describe if and how the supplemental awards will affect regular compensation arrangements</a:t>
            </a:r>
            <a:r>
              <a:rPr lang="en-US" sz="1615" dirty="0" smtClean="0"/>
              <a:t>.</a:t>
            </a:r>
            <a:endParaRPr lang="en-US" sz="1615" dirty="0"/>
          </a:p>
        </p:txBody>
      </p:sp>
      <p:sp>
        <p:nvSpPr>
          <p:cNvPr id="3" name="Text Placeholder 2"/>
          <p:cNvSpPr>
            <a:spLocks noGrp="1"/>
          </p:cNvSpPr>
          <p:nvPr>
            <p:ph type="body" sz="quarter" idx="17"/>
          </p:nvPr>
        </p:nvSpPr>
        <p:spPr/>
        <p:txBody>
          <a:bodyPr/>
          <a:lstStyle/>
          <a:p>
            <a:r>
              <a:rPr lang="en-US" sz="1800" b="1" dirty="0"/>
              <a:t>Advisory Vote on Executive Compensation (“Say-on-Pay”)</a:t>
            </a:r>
          </a:p>
        </p:txBody>
      </p:sp>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Glass Lewis &amp; Co., Proxy Paper Guidelines, 2015 Proxy Season.</a:t>
            </a:r>
          </a:p>
        </p:txBody>
      </p:sp>
      <p:sp>
        <p:nvSpPr>
          <p:cNvPr id="6" name="Slide Number Placeholder 5"/>
          <p:cNvSpPr>
            <a:spLocks noGrp="1"/>
          </p:cNvSpPr>
          <p:nvPr>
            <p:ph type="sldNum" sz="quarter" idx="10"/>
          </p:nvPr>
        </p:nvSpPr>
        <p:spPr/>
        <p:txBody>
          <a:bodyPr/>
          <a:lstStyle/>
          <a:p>
            <a:fld id="{9B0005A4-9A48-4F82-82D8-7D3EECF7B059}" type="slidenum">
              <a:rPr lang="en-US" smtClean="0"/>
              <a:pPr/>
              <a:t>68</a:t>
            </a:fld>
            <a:endParaRPr lang="en-US" dirty="0"/>
          </a:p>
        </p:txBody>
      </p:sp>
    </p:spTree>
    <p:extLst>
      <p:ext uri="{BB962C8B-B14F-4D97-AF65-F5344CB8AC3E}">
        <p14:creationId xmlns:p14="http://schemas.microsoft.com/office/powerpoint/2010/main" val="242045357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63691"/>
            <a:ext cx="8440574" cy="938238"/>
          </a:xfrm>
        </p:spPr>
        <p:txBody>
          <a:bodyPr/>
          <a:lstStyle/>
          <a:p>
            <a:r>
              <a:rPr lang="en-US" dirty="0"/>
              <a:t>Appendix </a:t>
            </a:r>
            <a:r>
              <a:rPr lang="en-US" dirty="0" smtClean="0"/>
              <a:t>B</a:t>
            </a:r>
            <a:r>
              <a:rPr lang="en-US" dirty="0"/>
              <a:t/>
            </a:r>
            <a:br>
              <a:rPr lang="en-US" dirty="0"/>
            </a:br>
            <a:r>
              <a:rPr lang="en-US" dirty="0"/>
              <a:t>Advisory Firm Policy Updates – Glass Lewis </a:t>
            </a:r>
            <a:r>
              <a:rPr lang="en-US" sz="2400" dirty="0"/>
              <a:t>(</a:t>
            </a:r>
            <a:r>
              <a:rPr lang="en-US" sz="2400" i="1" dirty="0"/>
              <a:t>continued</a:t>
            </a:r>
            <a:r>
              <a:rPr lang="en-US" sz="2400" dirty="0"/>
              <a:t>)</a:t>
            </a:r>
            <a:endParaRPr lang="en-US" sz="2400" dirty="0">
              <a:solidFill>
                <a:schemeClr val="accent3"/>
              </a:solidFill>
            </a:endParaRPr>
          </a:p>
        </p:txBody>
      </p:sp>
      <p:sp>
        <p:nvSpPr>
          <p:cNvPr id="13" name="Content Placeholder 12"/>
          <p:cNvSpPr>
            <a:spLocks noGrp="1"/>
          </p:cNvSpPr>
          <p:nvPr>
            <p:ph idx="1"/>
          </p:nvPr>
        </p:nvSpPr>
        <p:spPr>
          <a:xfrm>
            <a:off x="354176" y="1283970"/>
            <a:ext cx="8440574" cy="3931920"/>
          </a:xfrm>
        </p:spPr>
        <p:txBody>
          <a:bodyPr/>
          <a:lstStyle/>
          <a:p>
            <a:pPr lvl="2"/>
            <a:r>
              <a:rPr lang="en-US" sz="1600" dirty="0" smtClean="0"/>
              <a:t>In </a:t>
            </a:r>
            <a:r>
              <a:rPr lang="en-US" sz="1600" b="1" dirty="0"/>
              <a:t>reviewing supplemental awards</a:t>
            </a:r>
            <a:r>
              <a:rPr lang="en-US" sz="1600" dirty="0"/>
              <a:t>, Glass Lewis will consider “the terms and size of the grants in the context of the company’s overall incentive strategy and granting practices, as well as the current operating environment.”</a:t>
            </a:r>
            <a:r>
              <a:rPr lang="en-US" sz="1600" b="1" dirty="0">
                <a:solidFill>
                  <a:schemeClr val="accent1"/>
                </a:solidFill>
              </a:rPr>
              <a:t> </a:t>
            </a:r>
            <a:endParaRPr lang="en-US" sz="1600" dirty="0" smtClean="0"/>
          </a:p>
          <a:p>
            <a:pPr lvl="2"/>
            <a:endParaRPr lang="en-US" sz="1600" b="1" dirty="0">
              <a:solidFill>
                <a:schemeClr val="accent1"/>
              </a:solidFill>
            </a:endParaRPr>
          </a:p>
          <a:p>
            <a:pPr marL="227013" lvl="2" indent="0">
              <a:buNone/>
            </a:pPr>
            <a:endParaRPr lang="en-US" sz="1600" b="1" dirty="0" smtClean="0">
              <a:solidFill>
                <a:schemeClr val="accent1"/>
              </a:solidFill>
            </a:endParaRPr>
          </a:p>
          <a:p>
            <a:pPr lvl="1"/>
            <a:r>
              <a:rPr lang="en-US" sz="1600" b="1" dirty="0" smtClean="0">
                <a:solidFill>
                  <a:schemeClr val="tx2"/>
                </a:solidFill>
              </a:rPr>
              <a:t>New Policy.</a:t>
            </a:r>
            <a:r>
              <a:rPr lang="en-US" sz="1600" dirty="0" smtClean="0">
                <a:solidFill>
                  <a:schemeClr val="tx2"/>
                </a:solidFill>
              </a:rPr>
              <a:t> </a:t>
            </a:r>
          </a:p>
          <a:p>
            <a:pPr lvl="2"/>
            <a:r>
              <a:rPr lang="en-US" sz="1600" dirty="0" smtClean="0"/>
              <a:t>In analyzing employee stock purchase plans, Glass Lewis will use a </a:t>
            </a:r>
            <a:r>
              <a:rPr lang="en-US" sz="1600" b="1" dirty="0" smtClean="0"/>
              <a:t>quantitative model</a:t>
            </a:r>
            <a:r>
              <a:rPr lang="en-US" sz="1600" dirty="0" smtClean="0"/>
              <a:t> to estimate the cost of the plan by measuring:</a:t>
            </a:r>
          </a:p>
          <a:p>
            <a:pPr marL="688975" lvl="3" indent="-230188"/>
            <a:r>
              <a:rPr lang="en-US" sz="1600" dirty="0" smtClean="0"/>
              <a:t>the expected discount;</a:t>
            </a:r>
          </a:p>
          <a:p>
            <a:pPr marL="688975" lvl="3" indent="-230188"/>
            <a:r>
              <a:rPr lang="en-US" sz="1600" dirty="0" smtClean="0"/>
              <a:t>purchase period;</a:t>
            </a:r>
          </a:p>
          <a:p>
            <a:pPr marL="688975" lvl="3" indent="-230188"/>
            <a:r>
              <a:rPr lang="en-US" sz="1600" dirty="0" smtClean="0"/>
              <a:t>expected purchase activity (if previous activity has been disclosed); and</a:t>
            </a:r>
          </a:p>
          <a:p>
            <a:pPr marL="688975" lvl="3" indent="-230188"/>
            <a:r>
              <a:rPr lang="en-US" sz="1600" dirty="0" smtClean="0"/>
              <a:t>whether the plan has a “lookback” feature.</a:t>
            </a:r>
          </a:p>
          <a:p>
            <a:pPr lvl="2"/>
            <a:r>
              <a:rPr lang="en-US" sz="1600" dirty="0" smtClean="0"/>
              <a:t>Glass Lewis will then compare this cost to ESPPs at similar companies.</a:t>
            </a:r>
            <a:endParaRPr lang="en-US" sz="1600" dirty="0"/>
          </a:p>
          <a:p>
            <a:pPr lvl="2"/>
            <a:r>
              <a:rPr lang="en-US" sz="1600" dirty="0" smtClean="0"/>
              <a:t>Glass Lewis will generally support ESPPs, given the regulatory purchase limit of $25,000 per employee per year.</a:t>
            </a:r>
            <a:endParaRPr lang="en-US" sz="1600" b="1" dirty="0" smtClean="0">
              <a:solidFill>
                <a:schemeClr val="accent1"/>
              </a:solidFill>
            </a:endParaRPr>
          </a:p>
        </p:txBody>
      </p:sp>
      <p:sp>
        <p:nvSpPr>
          <p:cNvPr id="3" name="Text Placeholder 2"/>
          <p:cNvSpPr>
            <a:spLocks noGrp="1"/>
          </p:cNvSpPr>
          <p:nvPr>
            <p:ph type="body" sz="quarter" idx="17"/>
          </p:nvPr>
        </p:nvSpPr>
        <p:spPr>
          <a:xfrm>
            <a:off x="357188" y="2186940"/>
            <a:ext cx="8440737" cy="558800"/>
          </a:xfrm>
        </p:spPr>
        <p:txBody>
          <a:bodyPr/>
          <a:lstStyle/>
          <a:p>
            <a:r>
              <a:rPr lang="en-US" sz="1800" b="1" dirty="0" smtClean="0"/>
              <a:t>Employee Stock Purchase Plans (“ESPPs”)</a:t>
            </a:r>
            <a:endParaRPr lang="en-US" sz="1800" b="1" dirty="0"/>
          </a:p>
        </p:txBody>
      </p:sp>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Glass Lewis &amp; Co., Proxy Paper Guidelines, 2015 Proxy Season.</a:t>
            </a:r>
          </a:p>
        </p:txBody>
      </p:sp>
      <p:sp>
        <p:nvSpPr>
          <p:cNvPr id="6" name="Slide Number Placeholder 5"/>
          <p:cNvSpPr>
            <a:spLocks noGrp="1"/>
          </p:cNvSpPr>
          <p:nvPr>
            <p:ph type="sldNum" sz="quarter" idx="10"/>
          </p:nvPr>
        </p:nvSpPr>
        <p:spPr/>
        <p:txBody>
          <a:bodyPr/>
          <a:lstStyle/>
          <a:p>
            <a:fld id="{9B0005A4-9A48-4F82-82D8-7D3EECF7B059}" type="slidenum">
              <a:rPr lang="en-US" smtClean="0"/>
              <a:pPr/>
              <a:t>69</a:t>
            </a:fld>
            <a:endParaRPr lang="en-US" dirty="0"/>
          </a:p>
        </p:txBody>
      </p:sp>
    </p:spTree>
    <p:extLst>
      <p:ext uri="{BB962C8B-B14F-4D97-AF65-F5344CB8AC3E}">
        <p14:creationId xmlns:p14="http://schemas.microsoft.com/office/powerpoint/2010/main" val="37173978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Overview –</a:t>
            </a:r>
            <a:br>
              <a:rPr lang="en-US" dirty="0" smtClean="0"/>
            </a:br>
            <a:r>
              <a:rPr lang="en-US" dirty="0"/>
              <a:t>Corporate Governance Proposals</a:t>
            </a:r>
          </a:p>
        </p:txBody>
      </p:sp>
      <p:graphicFrame>
        <p:nvGraphicFramePr>
          <p:cNvPr id="8" name="Chart Placeholder 7"/>
          <p:cNvGraphicFramePr>
            <a:graphicFrameLocks noGrp="1"/>
          </p:cNvGraphicFramePr>
          <p:nvPr>
            <p:ph type="chart" sz="quarter" idx="4294967295"/>
            <p:extLst>
              <p:ext uri="{D42A27DB-BD31-4B8C-83A1-F6EECF244321}">
                <p14:modId xmlns:p14="http://schemas.microsoft.com/office/powerpoint/2010/main" val="1232904180"/>
              </p:ext>
            </p:extLst>
          </p:nvPr>
        </p:nvGraphicFramePr>
        <p:xfrm>
          <a:off x="91441" y="1237986"/>
          <a:ext cx="8322798" cy="40706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idx="4294967295"/>
          </p:nvPr>
        </p:nvSpPr>
        <p:spPr>
          <a:xfrm>
            <a:off x="354013" y="5303520"/>
            <a:ext cx="8440737" cy="640080"/>
          </a:xfrm>
        </p:spPr>
        <p:txBody>
          <a:bodyPr/>
          <a:lstStyle/>
          <a:p>
            <a:pPr algn="ctr"/>
            <a:r>
              <a:rPr lang="en-US" sz="1400" dirty="0" smtClean="0"/>
              <a:t>Proxy access proposals dominated the corporate governance scene during the 2015 proxy season, jumping to 36% of all proposals from 6% in 2014.</a:t>
            </a:r>
            <a:endParaRPr lang="en-US" sz="1400" dirty="0"/>
          </a:p>
        </p:txBody>
      </p:sp>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a:t>
            </a:r>
            <a:r>
              <a:rPr lang="en-US" sz="900" dirty="0" err="1"/>
              <a:t>Innisfree</a:t>
            </a:r>
            <a:r>
              <a:rPr lang="en-US" sz="900" dirty="0"/>
              <a:t> </a:t>
            </a:r>
            <a:r>
              <a:rPr lang="en-US" sz="900" dirty="0" err="1"/>
              <a:t>M&amp;A</a:t>
            </a:r>
            <a:r>
              <a:rPr lang="en-US" sz="900" dirty="0"/>
              <a:t> Incorporated.</a:t>
            </a:r>
          </a:p>
        </p:txBody>
      </p:sp>
      <p:sp>
        <p:nvSpPr>
          <p:cNvPr id="3" name="Slide Number Placeholder 2"/>
          <p:cNvSpPr>
            <a:spLocks noGrp="1"/>
          </p:cNvSpPr>
          <p:nvPr>
            <p:ph type="sldNum" sz="quarter" idx="18"/>
          </p:nvPr>
        </p:nvSpPr>
        <p:spPr/>
        <p:txBody>
          <a:bodyPr/>
          <a:lstStyle/>
          <a:p>
            <a:fld id="{9B0005A4-9A48-4F82-82D8-7D3EECF7B059}" type="slidenum">
              <a:rPr lang="en-US" smtClean="0"/>
              <a:pPr/>
              <a:t>7</a:t>
            </a:fld>
            <a:endParaRPr lang="en-US" dirty="0"/>
          </a:p>
        </p:txBody>
      </p:sp>
    </p:spTree>
    <p:extLst>
      <p:ext uri="{BB962C8B-B14F-4D97-AF65-F5344CB8AC3E}">
        <p14:creationId xmlns:p14="http://schemas.microsoft.com/office/powerpoint/2010/main" val="424926981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Updates to ISS Governance QuickScore 3.0</a:t>
            </a:r>
            <a:endParaRPr lang="en-US" dirty="0"/>
          </a:p>
        </p:txBody>
      </p:sp>
      <p:sp>
        <p:nvSpPr>
          <p:cNvPr id="2" name="Title 1"/>
          <p:cNvSpPr>
            <a:spLocks noGrp="1"/>
          </p:cNvSpPr>
          <p:nvPr>
            <p:ph type="ctrTitle"/>
          </p:nvPr>
        </p:nvSpPr>
        <p:spPr/>
        <p:txBody>
          <a:bodyPr/>
          <a:lstStyle/>
          <a:p>
            <a:r>
              <a:rPr lang="en-US" smtClean="0"/>
              <a:t>Appendix C</a:t>
            </a:r>
            <a:endParaRPr lang="en-US" dirty="0"/>
          </a:p>
        </p:txBody>
      </p:sp>
      <p:sp>
        <p:nvSpPr>
          <p:cNvPr id="6" name="Slide Number Placeholder 5"/>
          <p:cNvSpPr>
            <a:spLocks noGrp="1"/>
          </p:cNvSpPr>
          <p:nvPr>
            <p:ph type="sldNum" sz="quarter" idx="11"/>
          </p:nvPr>
        </p:nvSpPr>
        <p:spPr/>
        <p:txBody>
          <a:bodyPr/>
          <a:lstStyle/>
          <a:p>
            <a:fld id="{9B0005A4-9A48-4F82-82D8-7D3EECF7B059}" type="slidenum">
              <a:rPr lang="en-US" smtClean="0"/>
              <a:pPr/>
              <a:t>70</a:t>
            </a:fld>
            <a:endParaRPr lang="en-US" dirty="0"/>
          </a:p>
        </p:txBody>
      </p:sp>
    </p:spTree>
    <p:extLst>
      <p:ext uri="{BB962C8B-B14F-4D97-AF65-F5344CB8AC3E}">
        <p14:creationId xmlns:p14="http://schemas.microsoft.com/office/powerpoint/2010/main" val="96277640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a:t>
            </a:r>
            <a:r>
              <a:rPr lang="en-US" dirty="0"/>
              <a:t/>
            </a:r>
            <a:br>
              <a:rPr lang="en-US" dirty="0"/>
            </a:br>
            <a:r>
              <a:rPr lang="en-US" dirty="0"/>
              <a:t>Updates to ISS Governance QuickScore 3.0</a:t>
            </a:r>
          </a:p>
        </p:txBody>
      </p:sp>
      <p:sp>
        <p:nvSpPr>
          <p:cNvPr id="13" name="Content Placeholder 12"/>
          <p:cNvSpPr>
            <a:spLocks noGrp="1"/>
          </p:cNvSpPr>
          <p:nvPr>
            <p:ph idx="1"/>
          </p:nvPr>
        </p:nvSpPr>
        <p:spPr/>
        <p:txBody>
          <a:bodyPr/>
          <a:lstStyle/>
          <a:p>
            <a:pPr lvl="1"/>
            <a:r>
              <a:rPr lang="en-US" sz="1800" b="1" dirty="0" smtClean="0">
                <a:solidFill>
                  <a:schemeClr val="tx2"/>
                </a:solidFill>
              </a:rPr>
              <a:t>Does the company disclose a policy requiring an annual performance evaluation of the board? </a:t>
            </a:r>
          </a:p>
          <a:p>
            <a:pPr lvl="2"/>
            <a:r>
              <a:rPr lang="en-US" sz="1800" dirty="0" smtClean="0"/>
              <a:t>ISS will consider whether the company conducts board evaluations and the </a:t>
            </a:r>
            <a:r>
              <a:rPr lang="en-US" sz="1800" b="1" dirty="0" smtClean="0"/>
              <a:t>nature and frequency </a:t>
            </a:r>
            <a:r>
              <a:rPr lang="en-US" sz="1800" dirty="0" smtClean="0"/>
              <a:t>of such evaluations.</a:t>
            </a:r>
          </a:p>
          <a:p>
            <a:pPr lvl="2"/>
            <a:r>
              <a:rPr lang="en-US" sz="1800" dirty="0" smtClean="0"/>
              <a:t>ISS believes the effectiveness and contribution of the </a:t>
            </a:r>
            <a:r>
              <a:rPr lang="en-US" sz="1800" b="1" dirty="0" smtClean="0"/>
              <a:t>entire board, board committees, and each individual director </a:t>
            </a:r>
            <a:r>
              <a:rPr lang="en-US" sz="1800" dirty="0" smtClean="0"/>
              <a:t>should be assessed on a regular basis.</a:t>
            </a:r>
          </a:p>
          <a:p>
            <a:pPr lvl="2"/>
            <a:r>
              <a:rPr lang="en-US" sz="1800" dirty="0" smtClean="0"/>
              <a:t>ISS provides that each assessment “should consider (a) in the case of the board or a board committee, its mandate or charter, and (b) in the case of an individual director, the applicable position description(s), as well as the competencies and skills each individual director is expected to bring to the board.”</a:t>
            </a:r>
          </a:p>
        </p:txBody>
      </p:sp>
      <p:sp>
        <p:nvSpPr>
          <p:cNvPr id="14" name="Text Placeholder 13"/>
          <p:cNvSpPr>
            <a:spLocks noGrp="1"/>
          </p:cNvSpPr>
          <p:nvPr>
            <p:ph type="body" sz="quarter" idx="17"/>
          </p:nvPr>
        </p:nvSpPr>
        <p:spPr/>
        <p:txBody>
          <a:bodyPr/>
          <a:lstStyle/>
          <a:p>
            <a:r>
              <a:rPr lang="en-US" b="1" dirty="0"/>
              <a:t>New Factors Applicable to Companies in U.S. Markets</a:t>
            </a:r>
          </a:p>
        </p:txBody>
      </p:sp>
      <p:sp>
        <p:nvSpPr>
          <p:cNvPr id="10"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Governance </a:t>
            </a:r>
            <a:r>
              <a:rPr lang="en-US" sz="900" dirty="0" err="1"/>
              <a:t>QuickScore</a:t>
            </a:r>
            <a:r>
              <a:rPr lang="en-US" sz="900" dirty="0"/>
              <a:t> 3.0: Overview and Updates (Oct. 2014).</a:t>
            </a:r>
          </a:p>
        </p:txBody>
      </p:sp>
      <p:sp>
        <p:nvSpPr>
          <p:cNvPr id="5" name="Slide Number Placeholder 4"/>
          <p:cNvSpPr>
            <a:spLocks noGrp="1"/>
          </p:cNvSpPr>
          <p:nvPr>
            <p:ph type="sldNum" sz="quarter" idx="10"/>
          </p:nvPr>
        </p:nvSpPr>
        <p:spPr/>
        <p:txBody>
          <a:bodyPr/>
          <a:lstStyle/>
          <a:p>
            <a:fld id="{9B0005A4-9A48-4F82-82D8-7D3EECF7B059}" type="slidenum">
              <a:rPr lang="en-US" smtClean="0"/>
              <a:pPr/>
              <a:t>71</a:t>
            </a:fld>
            <a:endParaRPr lang="en-US" dirty="0"/>
          </a:p>
        </p:txBody>
      </p:sp>
    </p:spTree>
    <p:extLst>
      <p:ext uri="{BB962C8B-B14F-4D97-AF65-F5344CB8AC3E}">
        <p14:creationId xmlns:p14="http://schemas.microsoft.com/office/powerpoint/2010/main" val="2374361668"/>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82741"/>
            <a:ext cx="8440574" cy="938238"/>
          </a:xfrm>
        </p:spPr>
        <p:txBody>
          <a:bodyPr/>
          <a:lstStyle/>
          <a:p>
            <a:r>
              <a:rPr lang="en-US" dirty="0" smtClean="0"/>
              <a:t>Appendix C</a:t>
            </a:r>
            <a:br>
              <a:rPr lang="en-US" dirty="0" smtClean="0"/>
            </a:br>
            <a:r>
              <a:rPr lang="en-US" dirty="0"/>
              <a:t>Updates to </a:t>
            </a:r>
            <a:r>
              <a:rPr lang="en-US" dirty="0" err="1"/>
              <a:t>ISS</a:t>
            </a:r>
            <a:r>
              <a:rPr lang="en-US" dirty="0"/>
              <a:t> Governance </a:t>
            </a:r>
            <a:r>
              <a:rPr lang="en-US" dirty="0" err="1"/>
              <a:t>QuickScore</a:t>
            </a:r>
            <a:r>
              <a:rPr lang="en-US" dirty="0"/>
              <a:t> 3.0 </a:t>
            </a:r>
            <a:r>
              <a:rPr lang="en-US" sz="2400" dirty="0"/>
              <a:t>(</a:t>
            </a:r>
            <a:r>
              <a:rPr lang="en-US" sz="2400" i="1" dirty="0"/>
              <a:t>continued</a:t>
            </a:r>
            <a:r>
              <a:rPr lang="en-US" sz="2400" dirty="0"/>
              <a:t>)</a:t>
            </a:r>
          </a:p>
        </p:txBody>
      </p:sp>
      <p:sp>
        <p:nvSpPr>
          <p:cNvPr id="13" name="Content Placeholder 12"/>
          <p:cNvSpPr>
            <a:spLocks noGrp="1"/>
          </p:cNvSpPr>
          <p:nvPr>
            <p:ph idx="1"/>
          </p:nvPr>
        </p:nvSpPr>
        <p:spPr/>
        <p:txBody>
          <a:bodyPr/>
          <a:lstStyle/>
          <a:p>
            <a:pPr lvl="1"/>
            <a:r>
              <a:rPr lang="en-US" b="1" dirty="0" smtClean="0">
                <a:solidFill>
                  <a:schemeClr val="tx2"/>
                </a:solidFill>
              </a:rPr>
              <a:t>Has </a:t>
            </a:r>
            <a:r>
              <a:rPr lang="en-US" b="1" dirty="0" err="1" smtClean="0">
                <a:solidFill>
                  <a:schemeClr val="tx2"/>
                </a:solidFill>
              </a:rPr>
              <a:t>ISS’s</a:t>
            </a:r>
            <a:r>
              <a:rPr lang="en-US" b="1" dirty="0" smtClean="0">
                <a:solidFill>
                  <a:schemeClr val="tx2"/>
                </a:solidFill>
              </a:rPr>
              <a:t> review found that the board of directors recently took action that materially reduces shareholder rights?</a:t>
            </a:r>
          </a:p>
          <a:p>
            <a:pPr lvl="2"/>
            <a:r>
              <a:rPr lang="en-US" dirty="0" smtClean="0"/>
              <a:t>According to </a:t>
            </a:r>
            <a:r>
              <a:rPr lang="en-US" dirty="0" err="1" smtClean="0"/>
              <a:t>ISS</a:t>
            </a:r>
            <a:r>
              <a:rPr lang="en-US" dirty="0" smtClean="0"/>
              <a:t>, unilateral charter or bylaw amendments that are considered material include, but are not limited to:</a:t>
            </a:r>
          </a:p>
          <a:p>
            <a:pPr lvl="3"/>
            <a:r>
              <a:rPr lang="en-US" dirty="0" smtClean="0"/>
              <a:t>diminishing shareholder rights to call a special meeting/act by written consent;</a:t>
            </a:r>
          </a:p>
          <a:p>
            <a:pPr lvl="3"/>
            <a:r>
              <a:rPr lang="en-US" dirty="0" smtClean="0"/>
              <a:t>classifying the board;</a:t>
            </a:r>
          </a:p>
          <a:p>
            <a:pPr lvl="3"/>
            <a:r>
              <a:rPr lang="en-US" dirty="0" smtClean="0"/>
              <a:t>increasing authorized capital; and</a:t>
            </a:r>
          </a:p>
          <a:p>
            <a:pPr lvl="3"/>
            <a:r>
              <a:rPr lang="en-US" dirty="0" smtClean="0"/>
              <a:t>lowering quorum requirements.</a:t>
            </a:r>
          </a:p>
          <a:p>
            <a:pPr lvl="1"/>
            <a:r>
              <a:rPr lang="en-US" b="1" dirty="0" smtClean="0">
                <a:solidFill>
                  <a:schemeClr val="tx2"/>
                </a:solidFill>
              </a:rPr>
              <a:t>Is there a sunset provision on the company’s unequal voting structure?</a:t>
            </a:r>
          </a:p>
          <a:p>
            <a:pPr lvl="2"/>
            <a:r>
              <a:rPr lang="en-US" dirty="0" smtClean="0"/>
              <a:t>Where a company has an unequal voting structure, this factor will consider whether the company has set the conditions upon which such a structure will be terminated and replaced with an equal voting structure.</a:t>
            </a:r>
            <a:endParaRPr lang="en-US" dirty="0"/>
          </a:p>
        </p:txBody>
      </p:sp>
      <p:sp>
        <p:nvSpPr>
          <p:cNvPr id="3" name="Slide Number Placeholder 2"/>
          <p:cNvSpPr>
            <a:spLocks noGrp="1"/>
          </p:cNvSpPr>
          <p:nvPr>
            <p:ph type="sldNum" sz="quarter" idx="18"/>
          </p:nvPr>
        </p:nvSpPr>
        <p:spPr/>
        <p:txBody>
          <a:bodyPr/>
          <a:lstStyle/>
          <a:p>
            <a:fld id="{9B0005A4-9A48-4F82-82D8-7D3EECF7B059}" type="slidenum">
              <a:rPr lang="en-US" smtClean="0"/>
              <a:pPr/>
              <a:t>72</a:t>
            </a:fld>
            <a:endParaRPr lang="en-US" dirty="0"/>
          </a:p>
        </p:txBody>
      </p:sp>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Governance </a:t>
            </a:r>
            <a:r>
              <a:rPr lang="en-US" sz="900" dirty="0" err="1"/>
              <a:t>QuickScore</a:t>
            </a:r>
            <a:r>
              <a:rPr lang="en-US" sz="900" dirty="0"/>
              <a:t> 3.0: Overview and Updates (Oct. 2014).</a:t>
            </a:r>
          </a:p>
        </p:txBody>
      </p:sp>
    </p:spTree>
    <p:extLst>
      <p:ext uri="{BB962C8B-B14F-4D97-AF65-F5344CB8AC3E}">
        <p14:creationId xmlns:p14="http://schemas.microsoft.com/office/powerpoint/2010/main" val="347008331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44641"/>
            <a:ext cx="8440574" cy="938238"/>
          </a:xfrm>
        </p:spPr>
        <p:txBody>
          <a:bodyPr/>
          <a:lstStyle/>
          <a:p>
            <a:r>
              <a:rPr lang="en-US" dirty="0" smtClean="0"/>
              <a:t>Appendix C</a:t>
            </a:r>
            <a:br>
              <a:rPr lang="en-US" dirty="0" smtClean="0"/>
            </a:br>
            <a:r>
              <a:rPr lang="en-US" dirty="0"/>
              <a:t>Updates to </a:t>
            </a:r>
            <a:r>
              <a:rPr lang="en-US" dirty="0" err="1"/>
              <a:t>ISS</a:t>
            </a:r>
            <a:r>
              <a:rPr lang="en-US" dirty="0"/>
              <a:t> Governance </a:t>
            </a:r>
            <a:r>
              <a:rPr lang="en-US" dirty="0" err="1"/>
              <a:t>QuickScore</a:t>
            </a:r>
            <a:r>
              <a:rPr lang="en-US" dirty="0"/>
              <a:t> 3.0 </a:t>
            </a:r>
            <a:r>
              <a:rPr lang="en-US" sz="2400" dirty="0"/>
              <a:t>(</a:t>
            </a:r>
            <a:r>
              <a:rPr lang="en-US" sz="2400" i="1" dirty="0"/>
              <a:t>continued</a:t>
            </a:r>
            <a:r>
              <a:rPr lang="en-US" sz="2400" dirty="0"/>
              <a:t>)</a:t>
            </a:r>
            <a:endParaRPr lang="en-US" sz="2400" dirty="0">
              <a:solidFill>
                <a:schemeClr val="accent3"/>
              </a:solidFill>
            </a:endParaRPr>
          </a:p>
        </p:txBody>
      </p:sp>
      <p:sp>
        <p:nvSpPr>
          <p:cNvPr id="13" name="Content Placeholder 12"/>
          <p:cNvSpPr>
            <a:spLocks noGrp="1"/>
          </p:cNvSpPr>
          <p:nvPr>
            <p:ph idx="1"/>
          </p:nvPr>
        </p:nvSpPr>
        <p:spPr/>
        <p:txBody>
          <a:bodyPr/>
          <a:lstStyle/>
          <a:p>
            <a:pPr lvl="1"/>
            <a:r>
              <a:rPr lang="en-US" b="1" dirty="0" smtClean="0">
                <a:solidFill>
                  <a:schemeClr val="tx2"/>
                </a:solidFill>
              </a:rPr>
              <a:t>Does the company have a controlling shareholder?</a:t>
            </a:r>
          </a:p>
          <a:p>
            <a:pPr lvl="2"/>
            <a:r>
              <a:rPr lang="en-US" dirty="0" smtClean="0"/>
              <a:t>This is a </a:t>
            </a:r>
            <a:r>
              <a:rPr lang="en-US" b="1" dirty="0" smtClean="0"/>
              <a:t>zero-weight</a:t>
            </a:r>
            <a:r>
              <a:rPr lang="en-US" dirty="0" smtClean="0"/>
              <a:t> factor that will not impact scoring.</a:t>
            </a:r>
          </a:p>
          <a:p>
            <a:pPr lvl="2"/>
            <a:r>
              <a:rPr lang="en-US" dirty="0" smtClean="0"/>
              <a:t>According to ISS, because the existence of a controlling shareholder could create challenges for minority shareholders, </a:t>
            </a:r>
            <a:r>
              <a:rPr lang="en-US" dirty="0" err="1" smtClean="0"/>
              <a:t>QuickScore</a:t>
            </a:r>
            <a:r>
              <a:rPr lang="en-US" dirty="0" smtClean="0"/>
              <a:t> 3.0 “will consider whether the company has a shareholder or shareholders acting in concert and holding a majority of the voting rights.”</a:t>
            </a:r>
          </a:p>
          <a:p>
            <a:pPr lvl="2"/>
            <a:endParaRPr lang="en-US" dirty="0" smtClean="0"/>
          </a:p>
        </p:txBody>
      </p:sp>
      <p:sp>
        <p:nvSpPr>
          <p:cNvPr id="9"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Governance </a:t>
            </a:r>
            <a:r>
              <a:rPr lang="en-US" sz="900" dirty="0" err="1"/>
              <a:t>QuickScore</a:t>
            </a:r>
            <a:r>
              <a:rPr lang="en-US" sz="900" dirty="0"/>
              <a:t> 3.0: Overview and Updates (Oct. 2014).</a:t>
            </a:r>
          </a:p>
        </p:txBody>
      </p:sp>
      <p:sp>
        <p:nvSpPr>
          <p:cNvPr id="7" name="Slide Number Placeholder 6"/>
          <p:cNvSpPr>
            <a:spLocks noGrp="1"/>
          </p:cNvSpPr>
          <p:nvPr>
            <p:ph type="sldNum" sz="quarter" idx="18"/>
          </p:nvPr>
        </p:nvSpPr>
        <p:spPr/>
        <p:txBody>
          <a:bodyPr/>
          <a:lstStyle/>
          <a:p>
            <a:fld id="{9B0005A4-9A48-4F82-82D8-7D3EECF7B059}" type="slidenum">
              <a:rPr lang="en-US" smtClean="0"/>
              <a:pPr/>
              <a:t>73</a:t>
            </a:fld>
            <a:endParaRPr lang="en-US" dirty="0"/>
          </a:p>
        </p:txBody>
      </p:sp>
    </p:spTree>
    <p:extLst>
      <p:ext uri="{BB962C8B-B14F-4D97-AF65-F5344CB8AC3E}">
        <p14:creationId xmlns:p14="http://schemas.microsoft.com/office/powerpoint/2010/main" val="3615411402"/>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92266"/>
            <a:ext cx="8440574" cy="938238"/>
          </a:xfrm>
        </p:spPr>
        <p:txBody>
          <a:bodyPr/>
          <a:lstStyle/>
          <a:p>
            <a:r>
              <a:rPr lang="en-US" dirty="0" smtClean="0"/>
              <a:t>Appendix C</a:t>
            </a:r>
            <a:br>
              <a:rPr lang="en-US" dirty="0" smtClean="0"/>
            </a:br>
            <a:r>
              <a:rPr lang="en-US" dirty="0"/>
              <a:t>Updates to ISS Governance </a:t>
            </a:r>
            <a:r>
              <a:rPr lang="en-US" dirty="0" err="1"/>
              <a:t>QuickScore</a:t>
            </a:r>
            <a:r>
              <a:rPr lang="en-US" dirty="0"/>
              <a:t> 3.0 </a:t>
            </a:r>
            <a:r>
              <a:rPr lang="en-US" sz="2400" dirty="0"/>
              <a:t>(</a:t>
            </a:r>
            <a:r>
              <a:rPr lang="en-US" sz="2400" i="1" dirty="0"/>
              <a:t>continued</a:t>
            </a:r>
            <a:r>
              <a:rPr lang="en-US" sz="2400" dirty="0"/>
              <a:t>)</a:t>
            </a:r>
          </a:p>
        </p:txBody>
      </p:sp>
      <p:sp>
        <p:nvSpPr>
          <p:cNvPr id="13" name="Content Placeholder 12"/>
          <p:cNvSpPr>
            <a:spLocks noGrp="1"/>
          </p:cNvSpPr>
          <p:nvPr>
            <p:ph idx="1"/>
          </p:nvPr>
        </p:nvSpPr>
        <p:spPr/>
        <p:txBody>
          <a:bodyPr/>
          <a:lstStyle/>
          <a:p>
            <a:pPr lvl="1"/>
            <a:r>
              <a:rPr lang="en-US" sz="1600" b="1" dirty="0" smtClean="0">
                <a:solidFill>
                  <a:schemeClr val="tx2"/>
                </a:solidFill>
              </a:rPr>
              <a:t>Now Scored: How many women are on the board? </a:t>
            </a:r>
          </a:p>
          <a:p>
            <a:pPr lvl="2"/>
            <a:r>
              <a:rPr lang="en-US" sz="1600" dirty="0" smtClean="0"/>
              <a:t>Recognizes the results of certain studies that “increasing the number of women on boards of directors correlates with better long-term financial performance.”</a:t>
            </a:r>
          </a:p>
          <a:p>
            <a:pPr lvl="1"/>
            <a:r>
              <a:rPr lang="en-US" sz="1600" b="1" dirty="0" smtClean="0">
                <a:solidFill>
                  <a:schemeClr val="tx2"/>
                </a:solidFill>
              </a:rPr>
              <a:t>Now Scored: How many financial experts serve on the audit committee?</a:t>
            </a:r>
          </a:p>
          <a:p>
            <a:pPr lvl="2"/>
            <a:r>
              <a:rPr lang="en-US" sz="1600" dirty="0" smtClean="0"/>
              <a:t>A financial expert is a person who “is or was a chief financial officer, chartered accountant, certified management accountant, fellow chartered accountant (</a:t>
            </a:r>
            <a:r>
              <a:rPr lang="en-US" sz="1600" dirty="0" err="1" smtClean="0"/>
              <a:t>FCA</a:t>
            </a:r>
            <a:r>
              <a:rPr lang="en-US" sz="1600" dirty="0" smtClean="0"/>
              <a:t>), fellow certified practicing accountant (</a:t>
            </a:r>
            <a:r>
              <a:rPr lang="en-US" sz="1600" dirty="0" err="1" smtClean="0"/>
              <a:t>FCPA</a:t>
            </a:r>
            <a:r>
              <a:rPr lang="en-US" sz="1600" dirty="0" smtClean="0"/>
              <a:t>), or partner of an accounting firm.”</a:t>
            </a:r>
          </a:p>
          <a:p>
            <a:pPr lvl="1"/>
            <a:r>
              <a:rPr lang="en-US" sz="1600" b="1" dirty="0" smtClean="0">
                <a:solidFill>
                  <a:schemeClr val="tx2"/>
                </a:solidFill>
              </a:rPr>
              <a:t>Now Zero-Weight: Does the company’s poison pill have a TIDE provision?</a:t>
            </a:r>
          </a:p>
          <a:p>
            <a:pPr lvl="2"/>
            <a:r>
              <a:rPr lang="en-US" sz="1600" dirty="0" smtClean="0"/>
              <a:t>Looks to whether a company’s poison pill plan includes a Three-Year Independent Director Evaluation (TIDE) provision, requiring the company’s independent directors to review the plan periodically to determine whether it is still in shareholders’ best interest.</a:t>
            </a:r>
          </a:p>
        </p:txBody>
      </p:sp>
      <p:sp>
        <p:nvSpPr>
          <p:cNvPr id="14" name="Text Placeholder 13"/>
          <p:cNvSpPr>
            <a:spLocks noGrp="1"/>
          </p:cNvSpPr>
          <p:nvPr>
            <p:ph type="body" sz="quarter" idx="17"/>
          </p:nvPr>
        </p:nvSpPr>
        <p:spPr/>
        <p:txBody>
          <a:bodyPr/>
          <a:lstStyle/>
          <a:p>
            <a:r>
              <a:rPr lang="en-US" sz="1700" b="1" dirty="0" smtClean="0"/>
              <a:t>Updates to Weighting of Existing Factors for Companies in U.S. Markets</a:t>
            </a:r>
            <a:endParaRPr lang="en-US" sz="1700" b="1" dirty="0"/>
          </a:p>
        </p:txBody>
      </p:sp>
      <p:sp>
        <p:nvSpPr>
          <p:cNvPr id="12"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Governance </a:t>
            </a:r>
            <a:r>
              <a:rPr lang="en-US" sz="900" dirty="0" err="1"/>
              <a:t>QuickScore</a:t>
            </a:r>
            <a:r>
              <a:rPr lang="en-US" sz="900" dirty="0"/>
              <a:t> 3.0: Overview and Updates (Oct. 2014).</a:t>
            </a:r>
          </a:p>
        </p:txBody>
      </p:sp>
      <p:sp>
        <p:nvSpPr>
          <p:cNvPr id="10" name="Slide Number Placeholder 9"/>
          <p:cNvSpPr>
            <a:spLocks noGrp="1"/>
          </p:cNvSpPr>
          <p:nvPr>
            <p:ph type="sldNum" sz="quarter" idx="10"/>
          </p:nvPr>
        </p:nvSpPr>
        <p:spPr/>
        <p:txBody>
          <a:bodyPr/>
          <a:lstStyle/>
          <a:p>
            <a:fld id="{9B0005A4-9A48-4F82-82D8-7D3EECF7B059}" type="slidenum">
              <a:rPr lang="en-US" smtClean="0"/>
              <a:pPr/>
              <a:t>74</a:t>
            </a:fld>
            <a:endParaRPr lang="en-US" dirty="0"/>
          </a:p>
        </p:txBody>
      </p:sp>
    </p:spTree>
    <p:extLst>
      <p:ext uri="{BB962C8B-B14F-4D97-AF65-F5344CB8AC3E}">
        <p14:creationId xmlns:p14="http://schemas.microsoft.com/office/powerpoint/2010/main" val="284638349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201791"/>
            <a:ext cx="8440574" cy="938238"/>
          </a:xfrm>
        </p:spPr>
        <p:txBody>
          <a:bodyPr/>
          <a:lstStyle/>
          <a:p>
            <a:r>
              <a:rPr lang="en-US" dirty="0" smtClean="0"/>
              <a:t>Appendix C</a:t>
            </a:r>
            <a:br>
              <a:rPr lang="en-US" dirty="0" smtClean="0"/>
            </a:br>
            <a:r>
              <a:rPr lang="en-US" dirty="0"/>
              <a:t>Updates to </a:t>
            </a:r>
            <a:r>
              <a:rPr lang="en-US" dirty="0" err="1"/>
              <a:t>ISS</a:t>
            </a:r>
            <a:r>
              <a:rPr lang="en-US" dirty="0"/>
              <a:t> Governance </a:t>
            </a:r>
            <a:r>
              <a:rPr lang="en-US" dirty="0" err="1"/>
              <a:t>QuickScore</a:t>
            </a:r>
            <a:r>
              <a:rPr lang="en-US" dirty="0"/>
              <a:t> 3.0 </a:t>
            </a:r>
            <a:r>
              <a:rPr lang="en-US" sz="2400" dirty="0"/>
              <a:t>(</a:t>
            </a:r>
            <a:r>
              <a:rPr lang="en-US" sz="2400" i="1" dirty="0"/>
              <a:t>continued</a:t>
            </a:r>
            <a:r>
              <a:rPr lang="en-US" sz="2400" dirty="0"/>
              <a:t>)</a:t>
            </a:r>
            <a:endParaRPr lang="en-US" sz="2400" dirty="0">
              <a:solidFill>
                <a:schemeClr val="accent3"/>
              </a:solidFill>
            </a:endParaRPr>
          </a:p>
        </p:txBody>
      </p:sp>
      <p:sp>
        <p:nvSpPr>
          <p:cNvPr id="13" name="Content Placeholder 12"/>
          <p:cNvSpPr>
            <a:spLocks noGrp="1"/>
          </p:cNvSpPr>
          <p:nvPr>
            <p:ph idx="1"/>
          </p:nvPr>
        </p:nvSpPr>
        <p:spPr/>
        <p:txBody>
          <a:bodyPr/>
          <a:lstStyle/>
          <a:p>
            <a:pPr lvl="1"/>
            <a:r>
              <a:rPr lang="en-US" dirty="0" smtClean="0"/>
              <a:t>ISS expands on each of </a:t>
            </a:r>
            <a:r>
              <a:rPr lang="en-US" dirty="0" err="1" smtClean="0"/>
              <a:t>QuickScore’s</a:t>
            </a:r>
            <a:r>
              <a:rPr lang="en-US" dirty="0" smtClean="0"/>
              <a:t> questions regarding regulatory activity, signaling ISS’s heightened focus on this area.</a:t>
            </a:r>
          </a:p>
          <a:p>
            <a:pPr lvl="1"/>
            <a:r>
              <a:rPr lang="en-US" b="1" dirty="0" smtClean="0">
                <a:solidFill>
                  <a:schemeClr val="tx2"/>
                </a:solidFill>
              </a:rPr>
              <a:t>Has a regulator taken enforcement action against the company in the past two years?</a:t>
            </a:r>
          </a:p>
          <a:p>
            <a:pPr lvl="2"/>
            <a:r>
              <a:rPr lang="en-US" dirty="0" smtClean="0"/>
              <a:t>This question is no longer limited to enforcement actions by securities regulators.</a:t>
            </a:r>
          </a:p>
          <a:p>
            <a:pPr lvl="2"/>
            <a:r>
              <a:rPr lang="en-US" dirty="0" smtClean="0"/>
              <a:t>This factor adds that ISS will consider </a:t>
            </a:r>
            <a:r>
              <a:rPr lang="en-US" b="1" dirty="0" smtClean="0"/>
              <a:t>settlement agreements between the director/officer and the regulatory body</a:t>
            </a:r>
            <a:r>
              <a:rPr lang="en-US" dirty="0" smtClean="0"/>
              <a:t>, regardless of whether the director/officer denied the allegations.</a:t>
            </a:r>
          </a:p>
          <a:p>
            <a:pPr lvl="2"/>
            <a:endParaRPr lang="en-US" dirty="0" smtClean="0"/>
          </a:p>
          <a:p>
            <a:pPr lvl="2"/>
            <a:endParaRPr lang="en-US" dirty="0"/>
          </a:p>
        </p:txBody>
      </p:sp>
      <p:sp>
        <p:nvSpPr>
          <p:cNvPr id="14" name="Text Placeholder 13"/>
          <p:cNvSpPr>
            <a:spLocks noGrp="1"/>
          </p:cNvSpPr>
          <p:nvPr>
            <p:ph type="body" sz="quarter" idx="17"/>
          </p:nvPr>
        </p:nvSpPr>
        <p:spPr/>
        <p:txBody>
          <a:bodyPr/>
          <a:lstStyle/>
          <a:p>
            <a:r>
              <a:rPr lang="en-US" b="1" dirty="0"/>
              <a:t>Updates to Factors Pertaining to Investigations/Enforcement Actions</a:t>
            </a:r>
          </a:p>
        </p:txBody>
      </p:sp>
      <p:sp>
        <p:nvSpPr>
          <p:cNvPr id="12"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Governance </a:t>
            </a:r>
            <a:r>
              <a:rPr lang="en-US" sz="900" dirty="0" err="1"/>
              <a:t>QuickScore</a:t>
            </a:r>
            <a:r>
              <a:rPr lang="en-US" sz="900" dirty="0"/>
              <a:t> 3.0: Overview and Updates (Oct. 2014).</a:t>
            </a:r>
          </a:p>
        </p:txBody>
      </p:sp>
      <p:sp>
        <p:nvSpPr>
          <p:cNvPr id="9" name="Slide Number Placeholder 8"/>
          <p:cNvSpPr>
            <a:spLocks noGrp="1"/>
          </p:cNvSpPr>
          <p:nvPr>
            <p:ph type="sldNum" sz="quarter" idx="10"/>
          </p:nvPr>
        </p:nvSpPr>
        <p:spPr/>
        <p:txBody>
          <a:bodyPr/>
          <a:lstStyle/>
          <a:p>
            <a:fld id="{9B0005A4-9A48-4F82-82D8-7D3EECF7B059}" type="slidenum">
              <a:rPr lang="en-US" smtClean="0"/>
              <a:pPr/>
              <a:t>75</a:t>
            </a:fld>
            <a:endParaRPr lang="en-US" dirty="0"/>
          </a:p>
        </p:txBody>
      </p:sp>
    </p:spTree>
    <p:extLst>
      <p:ext uri="{BB962C8B-B14F-4D97-AF65-F5344CB8AC3E}">
        <p14:creationId xmlns:p14="http://schemas.microsoft.com/office/powerpoint/2010/main" val="367816174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76" y="173216"/>
            <a:ext cx="8440574" cy="938238"/>
          </a:xfrm>
        </p:spPr>
        <p:txBody>
          <a:bodyPr/>
          <a:lstStyle/>
          <a:p>
            <a:r>
              <a:rPr lang="en-US" dirty="0" smtClean="0"/>
              <a:t>Appendix C</a:t>
            </a:r>
            <a:br>
              <a:rPr lang="en-US" dirty="0" smtClean="0"/>
            </a:br>
            <a:r>
              <a:rPr lang="en-US" dirty="0"/>
              <a:t>Updates to </a:t>
            </a:r>
            <a:r>
              <a:rPr lang="en-US" dirty="0" err="1"/>
              <a:t>ISS</a:t>
            </a:r>
            <a:r>
              <a:rPr lang="en-US" dirty="0"/>
              <a:t> Governance </a:t>
            </a:r>
            <a:r>
              <a:rPr lang="en-US" dirty="0" err="1"/>
              <a:t>QuickScore</a:t>
            </a:r>
            <a:r>
              <a:rPr lang="en-US" dirty="0"/>
              <a:t> 3.0 </a:t>
            </a:r>
            <a:r>
              <a:rPr lang="en-US" sz="2400" dirty="0"/>
              <a:t>(</a:t>
            </a:r>
            <a:r>
              <a:rPr lang="en-US" sz="2400" i="1" dirty="0"/>
              <a:t>continued</a:t>
            </a:r>
            <a:r>
              <a:rPr lang="en-US" sz="2400" dirty="0"/>
              <a:t>)</a:t>
            </a:r>
            <a:endParaRPr lang="en-US" sz="2400" dirty="0">
              <a:solidFill>
                <a:schemeClr val="accent3"/>
              </a:solidFill>
            </a:endParaRPr>
          </a:p>
        </p:txBody>
      </p:sp>
      <p:sp>
        <p:nvSpPr>
          <p:cNvPr id="13" name="Content Placeholder 12"/>
          <p:cNvSpPr>
            <a:spLocks noGrp="1"/>
          </p:cNvSpPr>
          <p:nvPr>
            <p:ph idx="1"/>
          </p:nvPr>
        </p:nvSpPr>
        <p:spPr/>
        <p:txBody>
          <a:bodyPr/>
          <a:lstStyle/>
          <a:p>
            <a:pPr lvl="1"/>
            <a:r>
              <a:rPr lang="en-US" b="1" dirty="0" smtClean="0">
                <a:solidFill>
                  <a:schemeClr val="tx2"/>
                </a:solidFill>
              </a:rPr>
              <a:t>Is the company, a director or officer of the company currently under investigation by a regulatory body?</a:t>
            </a:r>
          </a:p>
          <a:p>
            <a:pPr lvl="2"/>
            <a:r>
              <a:rPr lang="en-US" dirty="0" smtClean="0"/>
              <a:t>This factor previously applied only to a director or officer; it now applies to the company itself, as well.</a:t>
            </a:r>
          </a:p>
          <a:p>
            <a:pPr lvl="2"/>
            <a:r>
              <a:rPr lang="en-US" dirty="0" smtClean="0"/>
              <a:t>This factor adds that </a:t>
            </a:r>
            <a:r>
              <a:rPr lang="en-US" dirty="0" err="1" smtClean="0"/>
              <a:t>ISS</a:t>
            </a:r>
            <a:r>
              <a:rPr lang="en-US" dirty="0" smtClean="0"/>
              <a:t> will categorize investigations as </a:t>
            </a:r>
            <a:r>
              <a:rPr lang="en-US" b="1" dirty="0" smtClean="0"/>
              <a:t>routine or non-routine.</a:t>
            </a:r>
          </a:p>
          <a:p>
            <a:pPr lvl="3"/>
            <a:r>
              <a:rPr lang="en-US" b="1" dirty="0" smtClean="0"/>
              <a:t>Non-routine investigations: </a:t>
            </a:r>
            <a:r>
              <a:rPr lang="en-US" dirty="0" err="1" smtClean="0"/>
              <a:t>FCPA</a:t>
            </a:r>
            <a:r>
              <a:rPr lang="en-US" dirty="0" smtClean="0"/>
              <a:t>-related investigations, Wells Notices, and “investigations which raise serious ethical concerns or pose potential risk to the broader financial system.”</a:t>
            </a:r>
          </a:p>
          <a:p>
            <a:pPr lvl="3"/>
            <a:r>
              <a:rPr lang="en-US" b="1" dirty="0" smtClean="0"/>
              <a:t>Routine investigations </a:t>
            </a:r>
            <a:r>
              <a:rPr lang="en-US" dirty="0" smtClean="0"/>
              <a:t>(unless there is reason to believe that they involved “major fraud or risk”): investigations pertaining to promotion, marketing or sale of products, billing/false claims, accounting and tax practices, and civil investigation demands.</a:t>
            </a:r>
            <a:endParaRPr lang="en-US" dirty="0"/>
          </a:p>
        </p:txBody>
      </p:sp>
      <p:sp>
        <p:nvSpPr>
          <p:cNvPr id="9" name="Slide Number Placeholder 8"/>
          <p:cNvSpPr>
            <a:spLocks noGrp="1"/>
          </p:cNvSpPr>
          <p:nvPr>
            <p:ph type="sldNum" sz="quarter" idx="18"/>
          </p:nvPr>
        </p:nvSpPr>
        <p:spPr/>
        <p:txBody>
          <a:bodyPr/>
          <a:lstStyle/>
          <a:p>
            <a:fld id="{9B0005A4-9A48-4F82-82D8-7D3EECF7B059}" type="slidenum">
              <a:rPr lang="en-US" smtClean="0"/>
              <a:pPr/>
              <a:t>76</a:t>
            </a:fld>
            <a:endParaRPr lang="en-US" dirty="0"/>
          </a:p>
        </p:txBody>
      </p:sp>
      <p:sp>
        <p:nvSpPr>
          <p:cNvPr id="11"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ISS Governance </a:t>
            </a:r>
            <a:r>
              <a:rPr lang="en-US" sz="900" dirty="0" err="1"/>
              <a:t>QuickScore</a:t>
            </a:r>
            <a:r>
              <a:rPr lang="en-US" sz="900" dirty="0"/>
              <a:t> 3.0: Overview and Updates (Oct. 2014).</a:t>
            </a:r>
          </a:p>
        </p:txBody>
      </p:sp>
    </p:spTree>
    <p:extLst>
      <p:ext uri="{BB962C8B-B14F-4D97-AF65-F5344CB8AC3E}">
        <p14:creationId xmlns:p14="http://schemas.microsoft.com/office/powerpoint/2010/main" val="3404545768"/>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Current Proxy Access Policies of Select Institutional Shareholders</a:t>
            </a:r>
            <a:endParaRPr lang="en-US" dirty="0"/>
          </a:p>
        </p:txBody>
      </p:sp>
      <p:sp>
        <p:nvSpPr>
          <p:cNvPr id="2" name="Title 1"/>
          <p:cNvSpPr>
            <a:spLocks noGrp="1"/>
          </p:cNvSpPr>
          <p:nvPr>
            <p:ph type="ctrTitle"/>
          </p:nvPr>
        </p:nvSpPr>
        <p:spPr/>
        <p:txBody>
          <a:bodyPr/>
          <a:lstStyle/>
          <a:p>
            <a:r>
              <a:rPr lang="en-US" smtClean="0"/>
              <a:t>Appendix D</a:t>
            </a:r>
            <a:endParaRPr lang="en-US" dirty="0"/>
          </a:p>
        </p:txBody>
      </p:sp>
      <p:sp>
        <p:nvSpPr>
          <p:cNvPr id="6" name="Slide Number Placeholder 5"/>
          <p:cNvSpPr>
            <a:spLocks noGrp="1"/>
          </p:cNvSpPr>
          <p:nvPr>
            <p:ph type="sldNum" sz="quarter" idx="11"/>
          </p:nvPr>
        </p:nvSpPr>
        <p:spPr/>
        <p:txBody>
          <a:bodyPr/>
          <a:lstStyle/>
          <a:p>
            <a:fld id="{9B0005A4-9A48-4F82-82D8-7D3EECF7B059}" type="slidenum">
              <a:rPr lang="en-US" smtClean="0"/>
              <a:pPr/>
              <a:t>77</a:t>
            </a:fld>
            <a:endParaRPr lang="en-US" dirty="0"/>
          </a:p>
        </p:txBody>
      </p:sp>
    </p:spTree>
    <p:extLst>
      <p:ext uri="{BB962C8B-B14F-4D97-AF65-F5344CB8AC3E}">
        <p14:creationId xmlns:p14="http://schemas.microsoft.com/office/powerpoint/2010/main" val="156054429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D</a:t>
            </a:r>
            <a:r>
              <a:rPr lang="en-US" dirty="0"/>
              <a:t/>
            </a:r>
            <a:br>
              <a:rPr lang="en-US" dirty="0"/>
            </a:br>
            <a:r>
              <a:rPr lang="en-US" dirty="0"/>
              <a:t>Proxy Access – Select Institutional Shareholders</a:t>
            </a:r>
          </a:p>
        </p:txBody>
      </p:sp>
      <p:sp>
        <p:nvSpPr>
          <p:cNvPr id="8" name="Content Placeholder 2"/>
          <p:cNvSpPr>
            <a:spLocks noGrp="1"/>
          </p:cNvSpPr>
          <p:nvPr>
            <p:ph idx="1"/>
          </p:nvPr>
        </p:nvSpPr>
        <p:spPr/>
        <p:txBody>
          <a:bodyPr>
            <a:noAutofit/>
          </a:bodyPr>
          <a:lstStyle/>
          <a:p>
            <a:pPr lvl="1">
              <a:lnSpc>
                <a:spcPts val="1400"/>
              </a:lnSpc>
              <a:spcAft>
                <a:spcPts val="300"/>
              </a:spcAft>
            </a:pPr>
            <a:r>
              <a:rPr lang="en-US" sz="1400" b="1" dirty="0" smtClean="0"/>
              <a:t>BlackRock, Inc.</a:t>
            </a:r>
          </a:p>
          <a:p>
            <a:pPr lvl="2">
              <a:lnSpc>
                <a:spcPts val="1400"/>
              </a:lnSpc>
              <a:spcAft>
                <a:spcPts val="300"/>
              </a:spcAft>
            </a:pPr>
            <a:r>
              <a:rPr lang="en-US" sz="1400" dirty="0" smtClean="0"/>
              <a:t>Reviews proxy access proposals on a </a:t>
            </a:r>
            <a:r>
              <a:rPr lang="en-US" sz="1400" b="1" dirty="0" smtClean="0"/>
              <a:t>case-by-case</a:t>
            </a:r>
            <a:r>
              <a:rPr lang="en-US" sz="1400" dirty="0" smtClean="0"/>
              <a:t> basis</a:t>
            </a:r>
          </a:p>
          <a:p>
            <a:pPr lvl="2">
              <a:lnSpc>
                <a:spcPts val="1400"/>
              </a:lnSpc>
              <a:spcAft>
                <a:spcPts val="300"/>
              </a:spcAft>
            </a:pPr>
            <a:r>
              <a:rPr lang="en-US" sz="1400" dirty="0" smtClean="0"/>
              <a:t>Believes that long-term shareholders </a:t>
            </a:r>
            <a:r>
              <a:rPr lang="en-US" altLang="en-US" sz="1400" dirty="0" smtClean="0"/>
              <a:t>should have the opportunity, when necessary and under reasonable conditions, to nominate individuals to stand for election to the board, provided that proxy access mechanisms should assure shareholders that the mechanism will not be subject to abuse by short-term investors, investors without a substantial investment in the company or investors seeking to take control of the board</a:t>
            </a:r>
            <a:endParaRPr lang="en-US" sz="1400" dirty="0" smtClean="0"/>
          </a:p>
          <a:p>
            <a:pPr lvl="1">
              <a:lnSpc>
                <a:spcPts val="1400"/>
              </a:lnSpc>
              <a:spcAft>
                <a:spcPts val="300"/>
              </a:spcAft>
            </a:pPr>
            <a:r>
              <a:rPr lang="en-US" sz="1400" b="1" dirty="0" smtClean="0"/>
              <a:t>State Street Global Advisors</a:t>
            </a:r>
          </a:p>
          <a:p>
            <a:pPr lvl="2">
              <a:lnSpc>
                <a:spcPts val="1400"/>
              </a:lnSpc>
              <a:spcAft>
                <a:spcPts val="300"/>
              </a:spcAft>
            </a:pPr>
            <a:r>
              <a:rPr lang="en-US" sz="1400" dirty="0" smtClean="0"/>
              <a:t>Considers proxy access proposals on a </a:t>
            </a:r>
            <a:r>
              <a:rPr lang="en-US" sz="1400" b="1" dirty="0" smtClean="0"/>
              <a:t>case-by-case </a:t>
            </a:r>
            <a:r>
              <a:rPr lang="en-US" sz="1400" dirty="0" smtClean="0"/>
              <a:t>basis</a:t>
            </a:r>
          </a:p>
          <a:p>
            <a:pPr lvl="2">
              <a:lnSpc>
                <a:spcPts val="1400"/>
              </a:lnSpc>
              <a:spcAft>
                <a:spcPts val="300"/>
              </a:spcAft>
            </a:pPr>
            <a:r>
              <a:rPr lang="en-US" altLang="en-US" sz="1400" dirty="0" smtClean="0"/>
              <a:t>Evaluates the company’s specific circumstances, the impact of the proposal on the target company and its potential effect on shareholder value (considerations include, but are not limited to, the ownership thresholds and holding duration proposed in the resolution, the binding nature of the proposal, the number of directors that shareholders may be able to nominate each year, company performance, company governance structure, shareholder rights and board performance)</a:t>
            </a:r>
            <a:endParaRPr lang="en-US" sz="1400" dirty="0" smtClean="0"/>
          </a:p>
          <a:p>
            <a:pPr lvl="1">
              <a:lnSpc>
                <a:spcPts val="1400"/>
              </a:lnSpc>
              <a:spcAft>
                <a:spcPts val="300"/>
              </a:spcAft>
            </a:pPr>
            <a:r>
              <a:rPr lang="en-US" sz="1400" b="1" dirty="0" smtClean="0"/>
              <a:t>The Vanguard Group, Inc.</a:t>
            </a:r>
          </a:p>
          <a:p>
            <a:pPr lvl="2">
              <a:lnSpc>
                <a:spcPts val="1400"/>
              </a:lnSpc>
              <a:spcAft>
                <a:spcPts val="300"/>
              </a:spcAft>
            </a:pPr>
            <a:r>
              <a:rPr lang="en-US" sz="1400" dirty="0" smtClean="0"/>
              <a:t>Reviews proxy access proposals on a </a:t>
            </a:r>
            <a:r>
              <a:rPr lang="en-US" sz="1400" b="1" dirty="0" smtClean="0"/>
              <a:t>case-by-case </a:t>
            </a:r>
            <a:r>
              <a:rPr lang="en-US" sz="1400" dirty="0" smtClean="0"/>
              <a:t>basis</a:t>
            </a:r>
          </a:p>
          <a:p>
            <a:pPr lvl="2">
              <a:lnSpc>
                <a:spcPts val="1400"/>
              </a:lnSpc>
              <a:spcAft>
                <a:spcPts val="300"/>
              </a:spcAft>
            </a:pPr>
            <a:r>
              <a:rPr lang="en-US" sz="1400" dirty="0" smtClean="0"/>
              <a:t>Most likely</a:t>
            </a:r>
            <a:r>
              <a:rPr lang="en-US" altLang="en-US" sz="1400" dirty="0" smtClean="0"/>
              <a:t> supports proxy access provisions that provide a shareholder (or group of shareholders) representing </a:t>
            </a:r>
            <a:r>
              <a:rPr lang="en-US" altLang="en-US" sz="1400" b="1" dirty="0" smtClean="0"/>
              <a:t>5% of a company’s outstanding shares</a:t>
            </a:r>
            <a:r>
              <a:rPr lang="en-US" altLang="en-US" sz="1400" dirty="0" smtClean="0"/>
              <a:t> held for at </a:t>
            </a:r>
            <a:r>
              <a:rPr lang="en-US" altLang="en-US" sz="1400" b="1" dirty="0" smtClean="0"/>
              <a:t>least three years</a:t>
            </a:r>
            <a:r>
              <a:rPr lang="en-US" altLang="en-US" sz="1400" dirty="0" smtClean="0"/>
              <a:t> with the right to nominate directors for </a:t>
            </a:r>
            <a:r>
              <a:rPr lang="en-US" altLang="en-US" sz="1400" b="1" dirty="0" smtClean="0"/>
              <a:t>up to 20% of the seats</a:t>
            </a:r>
            <a:r>
              <a:rPr lang="en-US" altLang="en-US" sz="1400" dirty="0" smtClean="0"/>
              <a:t> on the board, but may support different thresholds based on a company’s other governance provisions and other relevant factors</a:t>
            </a:r>
            <a:endParaRPr lang="en-US" sz="1400" dirty="0" smtClean="0"/>
          </a:p>
          <a:p>
            <a:pPr lvl="1">
              <a:lnSpc>
                <a:spcPts val="1400"/>
              </a:lnSpc>
              <a:spcAft>
                <a:spcPts val="300"/>
              </a:spcAft>
            </a:pPr>
            <a:r>
              <a:rPr lang="en-US" sz="1400" b="1" dirty="0" smtClean="0"/>
              <a:t>Fidelity Investments</a:t>
            </a:r>
          </a:p>
          <a:p>
            <a:pPr lvl="2">
              <a:lnSpc>
                <a:spcPts val="1400"/>
              </a:lnSpc>
              <a:spcAft>
                <a:spcPts val="300"/>
              </a:spcAft>
            </a:pPr>
            <a:r>
              <a:rPr lang="en-US" altLang="en-US" sz="1400" dirty="0" smtClean="0"/>
              <a:t>Generally votes </a:t>
            </a:r>
            <a:r>
              <a:rPr lang="en-US" altLang="en-US" sz="1400" b="1" dirty="0" smtClean="0"/>
              <a:t>“Against” </a:t>
            </a:r>
            <a:r>
              <a:rPr lang="en-US" altLang="en-US" sz="1400" dirty="0" smtClean="0"/>
              <a:t>proposals to adopt proxy access</a:t>
            </a:r>
            <a:endParaRPr lang="en-US" sz="1400" dirty="0"/>
          </a:p>
        </p:txBody>
      </p:sp>
      <p:sp>
        <p:nvSpPr>
          <p:cNvPr id="3" name="Slide Number Placeholder 2"/>
          <p:cNvSpPr>
            <a:spLocks noGrp="1"/>
          </p:cNvSpPr>
          <p:nvPr>
            <p:ph type="sldNum" sz="quarter" idx="18"/>
          </p:nvPr>
        </p:nvSpPr>
        <p:spPr/>
        <p:txBody>
          <a:bodyPr/>
          <a:lstStyle/>
          <a:p>
            <a:fld id="{9B0005A4-9A48-4F82-82D8-7D3EECF7B059}" type="slidenum">
              <a:rPr lang="en-US" smtClean="0"/>
              <a:pPr/>
              <a:t>78</a:t>
            </a:fld>
            <a:endParaRPr lang="en-US" dirty="0"/>
          </a:p>
        </p:txBody>
      </p:sp>
    </p:spTree>
    <p:extLst>
      <p:ext uri="{BB962C8B-B14F-4D97-AF65-F5344CB8AC3E}">
        <p14:creationId xmlns:p14="http://schemas.microsoft.com/office/powerpoint/2010/main" val="331315843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D</a:t>
            </a:r>
            <a:br>
              <a:rPr lang="en-US" dirty="0" smtClean="0"/>
            </a:br>
            <a:r>
              <a:rPr lang="en-US" dirty="0"/>
              <a:t>Proxy Access – Select Institutional Shareholders</a:t>
            </a:r>
            <a:r>
              <a:rPr lang="en-US" dirty="0" smtClean="0"/>
              <a:t/>
            </a:r>
            <a:br>
              <a:rPr lang="en-US" dirty="0" smtClean="0"/>
            </a:br>
            <a:endParaRPr lang="en-US" dirty="0"/>
          </a:p>
        </p:txBody>
      </p:sp>
      <p:sp>
        <p:nvSpPr>
          <p:cNvPr id="6" name="Content Placeholder 2"/>
          <p:cNvSpPr>
            <a:spLocks noGrp="1"/>
          </p:cNvSpPr>
          <p:nvPr>
            <p:ph idx="1"/>
          </p:nvPr>
        </p:nvSpPr>
        <p:spPr/>
        <p:txBody>
          <a:bodyPr>
            <a:noAutofit/>
          </a:bodyPr>
          <a:lstStyle/>
          <a:p>
            <a:pPr lvl="1">
              <a:lnSpc>
                <a:spcPts val="1400"/>
              </a:lnSpc>
              <a:spcAft>
                <a:spcPts val="300"/>
              </a:spcAft>
            </a:pPr>
            <a:r>
              <a:rPr lang="en-US" sz="1400" b="1" dirty="0" smtClean="0"/>
              <a:t>T. Rowe Price Associates</a:t>
            </a:r>
          </a:p>
          <a:p>
            <a:pPr lvl="2">
              <a:lnSpc>
                <a:spcPts val="1400"/>
              </a:lnSpc>
              <a:spcAft>
                <a:spcPts val="300"/>
              </a:spcAft>
            </a:pPr>
            <a:r>
              <a:rPr lang="en-US" sz="1400" dirty="0" smtClean="0"/>
              <a:t>Generally supports proposals offering a balanced set of limitations and requirements for proxy access and proposals suggesting ownership of at least three percent of shares outstanding, with a minimum one-year holding period, as the minimum standard for proxy access. Generally supports management proposals to introduce proxy access bylaws. Greater case-by-case review of shareholder proposals that put forth minimum requirements below the 3% and one-year holding period threshold</a:t>
            </a:r>
          </a:p>
          <a:p>
            <a:pPr lvl="1">
              <a:lnSpc>
                <a:spcPts val="1400"/>
              </a:lnSpc>
              <a:spcAft>
                <a:spcPts val="300"/>
              </a:spcAft>
            </a:pPr>
            <a:r>
              <a:rPr lang="en-US" sz="1400" b="1" dirty="0"/>
              <a:t>Franklin Advisers, Inc.</a:t>
            </a:r>
          </a:p>
          <a:p>
            <a:pPr lvl="2">
              <a:lnSpc>
                <a:spcPts val="1400"/>
              </a:lnSpc>
              <a:spcAft>
                <a:spcPts val="300"/>
              </a:spcAft>
            </a:pPr>
            <a:r>
              <a:rPr lang="en-US" sz="1400" dirty="0" smtClean="0"/>
              <a:t>Considers proxy access proposals on a </a:t>
            </a:r>
            <a:r>
              <a:rPr lang="en-US" sz="1400" b="1" dirty="0" smtClean="0"/>
              <a:t>case-by-case</a:t>
            </a:r>
            <a:r>
              <a:rPr lang="en-US" sz="1400" dirty="0" smtClean="0"/>
              <a:t> basis</a:t>
            </a:r>
          </a:p>
          <a:p>
            <a:pPr lvl="2">
              <a:lnSpc>
                <a:spcPts val="1400"/>
              </a:lnSpc>
              <a:spcAft>
                <a:spcPts val="300"/>
              </a:spcAft>
            </a:pPr>
            <a:r>
              <a:rPr lang="en-US" altLang="en-US" sz="1400" dirty="0" smtClean="0"/>
              <a:t>Evaluates any well-drafted and reasonable proposals for proxy access considering such factors as the size of the company, ownership thresholds and holding periods, responsiveness of management, intentions of the shareholder proponent, company performance, and shareholder base</a:t>
            </a:r>
          </a:p>
          <a:p>
            <a:pPr lvl="1">
              <a:lnSpc>
                <a:spcPts val="1400"/>
              </a:lnSpc>
              <a:spcAft>
                <a:spcPts val="300"/>
              </a:spcAft>
            </a:pPr>
            <a:r>
              <a:rPr lang="en-US" sz="1400" b="1" dirty="0"/>
              <a:t>MFS Investment Management</a:t>
            </a:r>
          </a:p>
          <a:p>
            <a:pPr lvl="2">
              <a:lnSpc>
                <a:spcPts val="1400"/>
              </a:lnSpc>
              <a:spcAft>
                <a:spcPts val="300"/>
              </a:spcAft>
            </a:pPr>
            <a:r>
              <a:rPr lang="en-US" sz="1400" dirty="0" smtClean="0"/>
              <a:t>Generally </a:t>
            </a:r>
            <a:r>
              <a:rPr lang="en-US" sz="1400" b="1" dirty="0" smtClean="0"/>
              <a:t>supports</a:t>
            </a:r>
            <a:r>
              <a:rPr lang="en-US" sz="1400" dirty="0" smtClean="0"/>
              <a:t> proxy access proposals</a:t>
            </a:r>
          </a:p>
          <a:p>
            <a:pPr lvl="2">
              <a:lnSpc>
                <a:spcPts val="1400"/>
              </a:lnSpc>
              <a:spcAft>
                <a:spcPts val="300"/>
              </a:spcAft>
            </a:pPr>
            <a:r>
              <a:rPr lang="en-US" sz="1400" dirty="0" smtClean="0"/>
              <a:t>Supports proxy access proposals suggesting ownership of 3% of the company held continuously for a period of 3 years. Considers proposed ownership criteria for qualifying shareholders (such as ownership threshold and holding period) and the proponent’s rationale for seeking proxy access</a:t>
            </a:r>
          </a:p>
          <a:p>
            <a:pPr lvl="1">
              <a:lnSpc>
                <a:spcPts val="1400"/>
              </a:lnSpc>
              <a:spcAft>
                <a:spcPts val="300"/>
              </a:spcAft>
            </a:pPr>
            <a:r>
              <a:rPr lang="en-US" sz="1400" b="1" dirty="0"/>
              <a:t>Northern Trust Corp.</a:t>
            </a:r>
          </a:p>
          <a:p>
            <a:pPr lvl="2">
              <a:lnSpc>
                <a:spcPts val="1400"/>
              </a:lnSpc>
              <a:spcAft>
                <a:spcPts val="300"/>
              </a:spcAft>
            </a:pPr>
            <a:r>
              <a:rPr lang="en-US" sz="1400" dirty="0" smtClean="0"/>
              <a:t>Votes on a </a:t>
            </a:r>
            <a:r>
              <a:rPr lang="en-US" sz="1400" b="1" dirty="0" smtClean="0"/>
              <a:t>case-by-case basis </a:t>
            </a:r>
            <a:r>
              <a:rPr lang="en-US" sz="1400" dirty="0" smtClean="0"/>
              <a:t>on proxy access proposals</a:t>
            </a:r>
          </a:p>
          <a:p>
            <a:pPr lvl="2">
              <a:lnSpc>
                <a:spcPts val="1400"/>
              </a:lnSpc>
              <a:spcAft>
                <a:spcPts val="300"/>
              </a:spcAft>
            </a:pPr>
            <a:r>
              <a:rPr lang="en-US" sz="1400" dirty="0" smtClean="0"/>
              <a:t>Will consider a number of factors, including the company’s performance, the performance of the company’s board, the ownership thresholds and holding duration contained in the resolution and the proportion of directors that shareholders may nominate each year</a:t>
            </a:r>
            <a:endParaRPr lang="en-US" sz="1400" dirty="0"/>
          </a:p>
        </p:txBody>
      </p:sp>
      <p:sp>
        <p:nvSpPr>
          <p:cNvPr id="8" name="Slide Number Placeholder 7"/>
          <p:cNvSpPr>
            <a:spLocks noGrp="1"/>
          </p:cNvSpPr>
          <p:nvPr>
            <p:ph type="sldNum" sz="quarter" idx="18"/>
          </p:nvPr>
        </p:nvSpPr>
        <p:spPr/>
        <p:txBody>
          <a:bodyPr/>
          <a:lstStyle/>
          <a:p>
            <a:fld id="{9B0005A4-9A48-4F82-82D8-7D3EECF7B059}" type="slidenum">
              <a:rPr lang="en-US" smtClean="0"/>
              <a:pPr/>
              <a:t>79</a:t>
            </a:fld>
            <a:endParaRPr lang="en-US" dirty="0"/>
          </a:p>
        </p:txBody>
      </p:sp>
    </p:spTree>
    <p:extLst>
      <p:ext uri="{BB962C8B-B14F-4D97-AF65-F5344CB8AC3E}">
        <p14:creationId xmlns:p14="http://schemas.microsoft.com/office/powerpoint/2010/main" val="26106639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a:t>
            </a:r>
            <a:r>
              <a:rPr lang="en-US" dirty="0"/>
              <a:t>Overview</a:t>
            </a:r>
            <a:r>
              <a:rPr lang="en-US" dirty="0" smtClean="0"/>
              <a:t> –</a:t>
            </a:r>
            <a:br>
              <a:rPr lang="en-US" dirty="0" smtClean="0"/>
            </a:br>
            <a:r>
              <a:rPr lang="en-US" dirty="0"/>
              <a:t>Social, Environmental &amp; Political Proposals</a:t>
            </a:r>
          </a:p>
        </p:txBody>
      </p:sp>
      <p:graphicFrame>
        <p:nvGraphicFramePr>
          <p:cNvPr id="8" name="Chart Placeholder 7"/>
          <p:cNvGraphicFramePr>
            <a:graphicFrameLocks noGrp="1"/>
          </p:cNvGraphicFramePr>
          <p:nvPr>
            <p:ph idx="4294967295"/>
            <p:extLst>
              <p:ext uri="{D42A27DB-BD31-4B8C-83A1-F6EECF244321}">
                <p14:modId xmlns:p14="http://schemas.microsoft.com/office/powerpoint/2010/main" val="2316918842"/>
              </p:ext>
            </p:extLst>
          </p:nvPr>
        </p:nvGraphicFramePr>
        <p:xfrm>
          <a:off x="91440" y="1371600"/>
          <a:ext cx="8015068" cy="4516295"/>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a:t>
            </a:r>
            <a:r>
              <a:rPr lang="en-US" sz="900" dirty="0" err="1"/>
              <a:t>SharkRepellent</a:t>
            </a:r>
            <a:r>
              <a:rPr lang="en-US" sz="900" dirty="0"/>
              <a:t>.</a:t>
            </a:r>
          </a:p>
        </p:txBody>
      </p:sp>
      <p:sp>
        <p:nvSpPr>
          <p:cNvPr id="34" name="Text Placeholder 4"/>
          <p:cNvSpPr txBox="1">
            <a:spLocks/>
          </p:cNvSpPr>
          <p:nvPr/>
        </p:nvSpPr>
        <p:spPr bwMode="gray">
          <a:xfrm>
            <a:off x="356616" y="5303520"/>
            <a:ext cx="8440737" cy="640080"/>
          </a:xfrm>
          <a:prstGeom prst="rect">
            <a:avLst/>
          </a:prstGeom>
        </p:spPr>
        <p:txBody>
          <a:bodyPr vert="horz" lIns="91440" tIns="45720" rIns="91440" bIns="45720" rtlCol="0">
            <a:noAutofit/>
          </a:bodyPr>
          <a:lstStyle>
            <a:lvl1pPr marL="0" indent="0" algn="l" defTabSz="914400" rtl="0" eaLnBrk="1" latinLnBrk="0" hangingPunct="1">
              <a:spcBef>
                <a:spcPts val="400"/>
              </a:spcBef>
              <a:spcAft>
                <a:spcPts val="400"/>
              </a:spcAft>
              <a:buFontTx/>
              <a:buNone/>
              <a:defRPr sz="18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dirty="0"/>
              <a:t>In 2015, only one social, environmental, or political shareholder proposal received more than 50% of the votes cast in favor: a request for a sustainability report at Nabors Industries.</a:t>
            </a:r>
          </a:p>
        </p:txBody>
      </p:sp>
      <p:sp>
        <p:nvSpPr>
          <p:cNvPr id="3" name="Slide Number Placeholder 2"/>
          <p:cNvSpPr>
            <a:spLocks noGrp="1"/>
          </p:cNvSpPr>
          <p:nvPr>
            <p:ph type="sldNum" sz="quarter" idx="18"/>
          </p:nvPr>
        </p:nvSpPr>
        <p:spPr/>
        <p:txBody>
          <a:bodyPr/>
          <a:lstStyle/>
          <a:p>
            <a:fld id="{9B0005A4-9A48-4F82-82D8-7D3EECF7B059}" type="slidenum">
              <a:rPr lang="en-US" smtClean="0"/>
              <a:pPr/>
              <a:t>8</a:t>
            </a:fld>
            <a:endParaRPr lang="en-US" dirty="0"/>
          </a:p>
        </p:txBody>
      </p:sp>
    </p:spTree>
    <p:extLst>
      <p:ext uri="{BB962C8B-B14F-4D97-AF65-F5344CB8AC3E}">
        <p14:creationId xmlns:p14="http://schemas.microsoft.com/office/powerpoint/2010/main" val="413564590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D</a:t>
            </a:r>
            <a:br>
              <a:rPr lang="en-US" dirty="0"/>
            </a:br>
            <a:r>
              <a:rPr lang="en-US" dirty="0"/>
              <a:t>Proxy Access – Select Institutional Shareholders</a:t>
            </a:r>
          </a:p>
        </p:txBody>
      </p:sp>
      <p:sp>
        <p:nvSpPr>
          <p:cNvPr id="6" name="Content Placeholder 2"/>
          <p:cNvSpPr>
            <a:spLocks noGrp="1"/>
          </p:cNvSpPr>
          <p:nvPr>
            <p:ph idx="1"/>
          </p:nvPr>
        </p:nvSpPr>
        <p:spPr/>
        <p:txBody>
          <a:bodyPr>
            <a:noAutofit/>
          </a:bodyPr>
          <a:lstStyle/>
          <a:p>
            <a:pPr lvl="1">
              <a:lnSpc>
                <a:spcPct val="90000"/>
              </a:lnSpc>
              <a:spcAft>
                <a:spcPts val="300"/>
              </a:spcAft>
            </a:pPr>
            <a:r>
              <a:rPr lang="en-US" sz="1400" b="1" dirty="0"/>
              <a:t>J.P. Morgan Investment Management, Inc.</a:t>
            </a:r>
            <a:endParaRPr lang="en-US" sz="1400" dirty="0"/>
          </a:p>
          <a:p>
            <a:pPr lvl="2">
              <a:lnSpc>
                <a:spcPct val="90000"/>
              </a:lnSpc>
              <a:spcAft>
                <a:spcPts val="300"/>
              </a:spcAft>
            </a:pPr>
            <a:r>
              <a:rPr lang="en-US" sz="1400" dirty="0">
                <a:solidFill>
                  <a:srgbClr val="493728"/>
                </a:solidFill>
              </a:rPr>
              <a:t>Generally supports shareholder proposals requesting companies to amend their bylaws in order to facilitate shareholders’ ability to nominate candidates for directors as long as the minimum threshold of share ownership is </a:t>
            </a:r>
            <a:r>
              <a:rPr lang="en-US" sz="1400" b="1" dirty="0">
                <a:solidFill>
                  <a:srgbClr val="493728"/>
                </a:solidFill>
              </a:rPr>
              <a:t>5%</a:t>
            </a:r>
            <a:r>
              <a:rPr lang="en-US" sz="1400" dirty="0">
                <a:solidFill>
                  <a:srgbClr val="493728"/>
                </a:solidFill>
              </a:rPr>
              <a:t> (defined as either a single shareholder or group of shareholders) and the minimum holding period of share ownership is </a:t>
            </a:r>
            <a:r>
              <a:rPr lang="en-US" sz="1400" b="1" dirty="0">
                <a:solidFill>
                  <a:srgbClr val="493728"/>
                </a:solidFill>
              </a:rPr>
              <a:t>three years</a:t>
            </a:r>
            <a:endParaRPr lang="en-US" sz="1400" dirty="0">
              <a:solidFill>
                <a:srgbClr val="493728"/>
              </a:solidFill>
            </a:endParaRPr>
          </a:p>
          <a:p>
            <a:pPr lvl="2">
              <a:lnSpc>
                <a:spcPct val="90000"/>
              </a:lnSpc>
              <a:spcAft>
                <a:spcPts val="300"/>
              </a:spcAft>
            </a:pPr>
            <a:r>
              <a:rPr lang="en-US" sz="1400" dirty="0">
                <a:solidFill>
                  <a:srgbClr val="493728"/>
                </a:solidFill>
              </a:rPr>
              <a:t>Generally opposes proposals that restrict share ownership thresholds to a single shareholder</a:t>
            </a:r>
          </a:p>
          <a:p>
            <a:pPr lvl="2">
              <a:lnSpc>
                <a:spcPct val="90000"/>
              </a:lnSpc>
              <a:spcAft>
                <a:spcPts val="300"/>
              </a:spcAft>
            </a:pPr>
            <a:r>
              <a:rPr lang="en-US" sz="1400" dirty="0">
                <a:solidFill>
                  <a:srgbClr val="493728"/>
                </a:solidFill>
              </a:rPr>
              <a:t>Recognizes the importance of shareholder access to the ballot process as one means to ensure that boards do not become self-perpetuating and self-serving, but is aware that some proposals may promote certain interest groups to the detriment of shareholders generally and could be disruptive to the nomination process</a:t>
            </a:r>
          </a:p>
          <a:p>
            <a:pPr lvl="1">
              <a:lnSpc>
                <a:spcPct val="90000"/>
              </a:lnSpc>
              <a:spcAft>
                <a:spcPts val="300"/>
              </a:spcAft>
            </a:pPr>
            <a:r>
              <a:rPr lang="en-US" sz="1400" b="1" dirty="0"/>
              <a:t>William Blair &amp; Co., </a:t>
            </a:r>
            <a:r>
              <a:rPr lang="en-US" sz="1400" b="1" dirty="0" smtClean="0"/>
              <a:t>LLC</a:t>
            </a:r>
          </a:p>
          <a:p>
            <a:pPr lvl="2">
              <a:lnSpc>
                <a:spcPct val="90000"/>
              </a:lnSpc>
              <a:spcAft>
                <a:spcPts val="300"/>
              </a:spcAft>
            </a:pPr>
            <a:r>
              <a:rPr lang="en-US" sz="1400" dirty="0">
                <a:solidFill>
                  <a:srgbClr val="493728"/>
                </a:solidFill>
              </a:rPr>
              <a:t>Generally supports management and shareholder proposals for proxy access with </a:t>
            </a:r>
            <a:r>
              <a:rPr lang="en-US" altLang="en-US" sz="1400" dirty="0"/>
              <a:t>ownership thresholds of not more than </a:t>
            </a:r>
            <a:r>
              <a:rPr lang="en-US" altLang="en-US" sz="1400" b="1" dirty="0"/>
              <a:t>3% of a company’s voting power</a:t>
            </a:r>
            <a:r>
              <a:rPr lang="en-US" altLang="en-US" sz="1400" dirty="0"/>
              <a:t>, ownership durations of not longer than </a:t>
            </a:r>
            <a:r>
              <a:rPr lang="en-US" altLang="en-US" sz="1400" b="1" dirty="0"/>
              <a:t>three years</a:t>
            </a:r>
            <a:r>
              <a:rPr lang="en-US" altLang="en-US" sz="1400" dirty="0"/>
              <a:t> of continuous ownership for each member of the nominating group, minimal or no limits on the number of shareholders permitted to form a nominating group and caps on nominees of generally </a:t>
            </a:r>
            <a:r>
              <a:rPr lang="en-US" altLang="en-US" sz="1400" b="1" dirty="0"/>
              <a:t>25% of the board</a:t>
            </a:r>
            <a:endParaRPr lang="en-US" altLang="en-US" sz="1400" dirty="0"/>
          </a:p>
          <a:p>
            <a:pPr lvl="2">
              <a:lnSpc>
                <a:spcPct val="90000"/>
              </a:lnSpc>
              <a:spcAft>
                <a:spcPts val="300"/>
              </a:spcAft>
            </a:pPr>
            <a:r>
              <a:rPr lang="en-US" sz="1400" dirty="0">
                <a:solidFill>
                  <a:srgbClr val="493728"/>
                </a:solidFill>
              </a:rPr>
              <a:t>Reviews for reasonableness any other restrictions on the right of proxy access</a:t>
            </a:r>
          </a:p>
          <a:p>
            <a:pPr lvl="2">
              <a:lnSpc>
                <a:spcPct val="90000"/>
              </a:lnSpc>
              <a:spcAft>
                <a:spcPts val="300"/>
              </a:spcAft>
            </a:pPr>
            <a:r>
              <a:rPr lang="en-US" sz="1400" dirty="0">
                <a:solidFill>
                  <a:srgbClr val="493728"/>
                </a:solidFill>
              </a:rPr>
              <a:t>Generally opposes proposals that are more restrictive than these </a:t>
            </a:r>
            <a:r>
              <a:rPr lang="en-US" sz="1400" dirty="0" smtClean="0">
                <a:solidFill>
                  <a:srgbClr val="493728"/>
                </a:solidFill>
              </a:rPr>
              <a:t>guidelines</a:t>
            </a:r>
            <a:endParaRPr lang="en-US" sz="1400" b="1" dirty="0" smtClean="0"/>
          </a:p>
          <a:p>
            <a:pPr lvl="1">
              <a:lnSpc>
                <a:spcPct val="90000"/>
              </a:lnSpc>
              <a:spcAft>
                <a:spcPts val="300"/>
              </a:spcAft>
            </a:pPr>
            <a:r>
              <a:rPr lang="en-US" sz="1400" b="1" dirty="0"/>
              <a:t>Lord, Abbett &amp; Co., LLC</a:t>
            </a:r>
          </a:p>
          <a:p>
            <a:pPr lvl="2">
              <a:lnSpc>
                <a:spcPct val="90000"/>
              </a:lnSpc>
              <a:spcAft>
                <a:spcPts val="300"/>
              </a:spcAft>
            </a:pPr>
            <a:r>
              <a:rPr lang="en-US" sz="1400" dirty="0" smtClean="0">
                <a:solidFill>
                  <a:srgbClr val="493728"/>
                </a:solidFill>
              </a:rPr>
              <a:t>Evaluates proxy access proposals “based on the merits of each situation”</a:t>
            </a:r>
          </a:p>
        </p:txBody>
      </p:sp>
      <p:sp>
        <p:nvSpPr>
          <p:cNvPr id="3" name="Slide Number Placeholder 2"/>
          <p:cNvSpPr>
            <a:spLocks noGrp="1"/>
          </p:cNvSpPr>
          <p:nvPr>
            <p:ph type="sldNum" sz="quarter" idx="18"/>
          </p:nvPr>
        </p:nvSpPr>
        <p:spPr/>
        <p:txBody>
          <a:bodyPr/>
          <a:lstStyle/>
          <a:p>
            <a:fld id="{9B0005A4-9A48-4F82-82D8-7D3EECF7B059}" type="slidenum">
              <a:rPr lang="en-US" smtClean="0"/>
              <a:pPr/>
              <a:t>80</a:t>
            </a:fld>
            <a:endParaRPr lang="en-US" dirty="0"/>
          </a:p>
        </p:txBody>
      </p:sp>
    </p:spTree>
    <p:extLst>
      <p:ext uri="{BB962C8B-B14F-4D97-AF65-F5344CB8AC3E}">
        <p14:creationId xmlns:p14="http://schemas.microsoft.com/office/powerpoint/2010/main" val="141297149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D</a:t>
            </a:r>
            <a:br>
              <a:rPr lang="en-US" dirty="0"/>
            </a:br>
            <a:r>
              <a:rPr lang="en-US" dirty="0"/>
              <a:t>Proxy Access – Select Institutional Shareholders</a:t>
            </a:r>
          </a:p>
        </p:txBody>
      </p:sp>
      <p:sp>
        <p:nvSpPr>
          <p:cNvPr id="6" name="Content Placeholder 2"/>
          <p:cNvSpPr>
            <a:spLocks noGrp="1"/>
          </p:cNvSpPr>
          <p:nvPr>
            <p:ph idx="1"/>
          </p:nvPr>
        </p:nvSpPr>
        <p:spPr/>
        <p:txBody>
          <a:bodyPr>
            <a:noAutofit/>
          </a:bodyPr>
          <a:lstStyle/>
          <a:p>
            <a:pPr lvl="1">
              <a:lnSpc>
                <a:spcPct val="90000"/>
              </a:lnSpc>
              <a:spcAft>
                <a:spcPts val="300"/>
              </a:spcAft>
            </a:pPr>
            <a:r>
              <a:rPr lang="en-US" sz="1400" b="1" dirty="0"/>
              <a:t>AllianceBernstein, L.P.</a:t>
            </a:r>
          </a:p>
          <a:p>
            <a:pPr lvl="2">
              <a:lnSpc>
                <a:spcPct val="90000"/>
              </a:lnSpc>
              <a:spcAft>
                <a:spcPts val="300"/>
              </a:spcAft>
            </a:pPr>
            <a:r>
              <a:rPr lang="en-US" sz="1400" dirty="0">
                <a:solidFill>
                  <a:srgbClr val="493728"/>
                </a:solidFill>
              </a:rPr>
              <a:t>Has voted in favor of certain resolutions calling for enhancement of shareholders’ ability to access proxy materials to increase corporate boards’ attention to shareholder concerns</a:t>
            </a:r>
          </a:p>
          <a:p>
            <a:pPr lvl="2">
              <a:lnSpc>
                <a:spcPct val="90000"/>
              </a:lnSpc>
              <a:spcAft>
                <a:spcPts val="300"/>
              </a:spcAft>
            </a:pPr>
            <a:r>
              <a:rPr lang="en-US" sz="1400" dirty="0">
                <a:solidFill>
                  <a:srgbClr val="493728"/>
                </a:solidFill>
              </a:rPr>
              <a:t>Believes shareholders should have a meaningful ability to exercise their rights to vote for and nominate directors of the companies in which they invest, but recognizes access must be limited in order to discourage frivolous proposals and those put forward by shareholders who may not have the best interests of all shareholders in </a:t>
            </a:r>
            <a:r>
              <a:rPr lang="en-US" sz="1400" dirty="0" smtClean="0">
                <a:solidFill>
                  <a:srgbClr val="493728"/>
                </a:solidFill>
              </a:rPr>
              <a:t>mind</a:t>
            </a:r>
            <a:endParaRPr lang="en-US" sz="1400" b="1" dirty="0" smtClean="0"/>
          </a:p>
          <a:p>
            <a:pPr lvl="1">
              <a:lnSpc>
                <a:spcPct val="90000"/>
              </a:lnSpc>
              <a:spcAft>
                <a:spcPts val="300"/>
              </a:spcAft>
            </a:pPr>
            <a:r>
              <a:rPr lang="en-US" sz="1400" b="1" dirty="0" smtClean="0"/>
              <a:t>Victory </a:t>
            </a:r>
            <a:r>
              <a:rPr lang="en-US" sz="1400" b="1" dirty="0"/>
              <a:t>Capital Management, Inc</a:t>
            </a:r>
            <a:r>
              <a:rPr lang="en-US" sz="1400" b="1" dirty="0" smtClean="0"/>
              <a:t>.</a:t>
            </a:r>
          </a:p>
          <a:p>
            <a:pPr lvl="2">
              <a:lnSpc>
                <a:spcPct val="90000"/>
              </a:lnSpc>
              <a:spcAft>
                <a:spcPts val="300"/>
              </a:spcAft>
            </a:pPr>
            <a:r>
              <a:rPr lang="en-US" sz="1400" dirty="0">
                <a:solidFill>
                  <a:srgbClr val="493728"/>
                </a:solidFill>
              </a:rPr>
              <a:t>Reviews proxy access proposals on a</a:t>
            </a:r>
            <a:r>
              <a:rPr lang="en-US" sz="1400" b="1" dirty="0">
                <a:solidFill>
                  <a:srgbClr val="493728"/>
                </a:solidFill>
              </a:rPr>
              <a:t> case-by-case </a:t>
            </a:r>
            <a:r>
              <a:rPr lang="en-US" sz="1400" dirty="0">
                <a:solidFill>
                  <a:srgbClr val="493728"/>
                </a:solidFill>
              </a:rPr>
              <a:t>basis</a:t>
            </a:r>
          </a:p>
          <a:p>
            <a:pPr lvl="2">
              <a:lnSpc>
                <a:spcPct val="90000"/>
              </a:lnSpc>
              <a:spcAft>
                <a:spcPts val="300"/>
              </a:spcAft>
            </a:pPr>
            <a:r>
              <a:rPr lang="en-US" sz="1400" dirty="0">
                <a:solidFill>
                  <a:srgbClr val="493728"/>
                </a:solidFill>
              </a:rPr>
              <a:t>Considers the ownership threshold proposed in the resolution and the proponent’s rationale for the proposal at the targeted company in terms of board and director </a:t>
            </a:r>
            <a:r>
              <a:rPr lang="en-US" sz="1400" dirty="0" smtClean="0">
                <a:solidFill>
                  <a:srgbClr val="493728"/>
                </a:solidFill>
              </a:rPr>
              <a:t>conduct</a:t>
            </a:r>
            <a:endParaRPr lang="en-US" sz="1400" b="1" dirty="0" smtClean="0"/>
          </a:p>
          <a:p>
            <a:pPr lvl="1">
              <a:lnSpc>
                <a:spcPct val="90000"/>
              </a:lnSpc>
              <a:spcAft>
                <a:spcPts val="300"/>
              </a:spcAft>
            </a:pPr>
            <a:r>
              <a:rPr lang="en-US" sz="1400" b="1" dirty="0" smtClean="0"/>
              <a:t>Capital Research Global Investors</a:t>
            </a:r>
          </a:p>
          <a:p>
            <a:pPr lvl="2">
              <a:lnSpc>
                <a:spcPct val="90000"/>
              </a:lnSpc>
              <a:spcAft>
                <a:spcPts val="300"/>
              </a:spcAft>
            </a:pPr>
            <a:r>
              <a:rPr lang="en-US" sz="1400" dirty="0" smtClean="0"/>
              <a:t>Reviews proxy access proposals on a </a:t>
            </a:r>
            <a:r>
              <a:rPr lang="en-US" sz="1400" b="1" dirty="0" smtClean="0"/>
              <a:t>case-by-case</a:t>
            </a:r>
            <a:r>
              <a:rPr lang="en-US" sz="1400" dirty="0" smtClean="0"/>
              <a:t> basis</a:t>
            </a:r>
          </a:p>
          <a:p>
            <a:pPr lvl="2">
              <a:lnSpc>
                <a:spcPct val="90000"/>
              </a:lnSpc>
              <a:spcAft>
                <a:spcPts val="300"/>
              </a:spcAft>
            </a:pPr>
            <a:r>
              <a:rPr lang="en-US" sz="1400" dirty="0" smtClean="0"/>
              <a:t>Believes that proposals with lower ownership thresholds are more appropriate for large companies and those with higher thresholds are more appropriate for small companies and that the holding period requirement is equally (if not more) important, since length of ownership demonstrates a commitment that is more likely to be aligned with their interests as long-term shareholders</a:t>
            </a:r>
          </a:p>
        </p:txBody>
      </p:sp>
      <p:sp>
        <p:nvSpPr>
          <p:cNvPr id="3" name="Slide Number Placeholder 2"/>
          <p:cNvSpPr>
            <a:spLocks noGrp="1"/>
          </p:cNvSpPr>
          <p:nvPr>
            <p:ph type="sldNum" sz="quarter" idx="18"/>
          </p:nvPr>
        </p:nvSpPr>
        <p:spPr/>
        <p:txBody>
          <a:bodyPr/>
          <a:lstStyle/>
          <a:p>
            <a:fld id="{9B0005A4-9A48-4F82-82D8-7D3EECF7B059}" type="slidenum">
              <a:rPr lang="en-US" smtClean="0"/>
              <a:pPr/>
              <a:t>81</a:t>
            </a:fld>
            <a:endParaRPr lang="en-US" dirty="0"/>
          </a:p>
        </p:txBody>
      </p:sp>
    </p:spTree>
    <p:extLst>
      <p:ext uri="{BB962C8B-B14F-4D97-AF65-F5344CB8AC3E}">
        <p14:creationId xmlns:p14="http://schemas.microsoft.com/office/powerpoint/2010/main" val="1985438483"/>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Trends Regarding Other Key Proposals</a:t>
            </a:r>
            <a:endParaRPr lang="en-US" dirty="0"/>
          </a:p>
        </p:txBody>
      </p:sp>
      <p:sp>
        <p:nvSpPr>
          <p:cNvPr id="2" name="Title 1"/>
          <p:cNvSpPr>
            <a:spLocks noGrp="1"/>
          </p:cNvSpPr>
          <p:nvPr>
            <p:ph type="ctrTitle"/>
          </p:nvPr>
        </p:nvSpPr>
        <p:spPr/>
        <p:txBody>
          <a:bodyPr/>
          <a:lstStyle/>
          <a:p>
            <a:r>
              <a:rPr lang="en-US" smtClean="0"/>
              <a:t>Appendix E</a:t>
            </a:r>
            <a:endParaRPr lang="en-US" dirty="0"/>
          </a:p>
        </p:txBody>
      </p:sp>
      <p:sp>
        <p:nvSpPr>
          <p:cNvPr id="6" name="Slide Number Placeholder 5"/>
          <p:cNvSpPr>
            <a:spLocks noGrp="1"/>
          </p:cNvSpPr>
          <p:nvPr>
            <p:ph type="sldNum" sz="quarter" idx="11"/>
          </p:nvPr>
        </p:nvSpPr>
        <p:spPr/>
        <p:txBody>
          <a:bodyPr/>
          <a:lstStyle/>
          <a:p>
            <a:fld id="{9B0005A4-9A48-4F82-82D8-7D3EECF7B059}" type="slidenum">
              <a:rPr lang="en-US" smtClean="0"/>
              <a:pPr/>
              <a:t>82</a:t>
            </a:fld>
            <a:endParaRPr lang="en-US" dirty="0"/>
          </a:p>
        </p:txBody>
      </p:sp>
    </p:spTree>
    <p:extLst>
      <p:ext uri="{BB962C8B-B14F-4D97-AF65-F5344CB8AC3E}">
        <p14:creationId xmlns:p14="http://schemas.microsoft.com/office/powerpoint/2010/main" val="398309150"/>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Appendix E</a:t>
            </a:r>
            <a:br>
              <a:rPr lang="en-US" dirty="0"/>
            </a:br>
            <a:r>
              <a:rPr lang="en-US" dirty="0"/>
              <a:t>Board Declassification</a:t>
            </a:r>
          </a:p>
        </p:txBody>
      </p:sp>
      <p:graphicFrame>
        <p:nvGraphicFramePr>
          <p:cNvPr id="8" name="Chart 7"/>
          <p:cNvGraphicFramePr>
            <a:graphicFrameLocks/>
          </p:cNvGraphicFramePr>
          <p:nvPr>
            <p:extLst>
              <p:ext uri="{D42A27DB-BD31-4B8C-83A1-F6EECF244321}">
                <p14:modId xmlns:p14="http://schemas.microsoft.com/office/powerpoint/2010/main" val="2821778209"/>
              </p:ext>
            </p:extLst>
          </p:nvPr>
        </p:nvGraphicFramePr>
        <p:xfrm>
          <a:off x="965835" y="1299686"/>
          <a:ext cx="7212330" cy="42586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Innisfree M&amp;A Incorporated.</a:t>
            </a:r>
          </a:p>
        </p:txBody>
      </p:sp>
      <p:sp>
        <p:nvSpPr>
          <p:cNvPr id="2" name="Slide Number Placeholder 1"/>
          <p:cNvSpPr>
            <a:spLocks noGrp="1"/>
          </p:cNvSpPr>
          <p:nvPr>
            <p:ph type="sldNum" sz="quarter" idx="18"/>
          </p:nvPr>
        </p:nvSpPr>
        <p:spPr/>
        <p:txBody>
          <a:bodyPr/>
          <a:lstStyle/>
          <a:p>
            <a:fld id="{9B0005A4-9A48-4F82-82D8-7D3EECF7B059}" type="slidenum">
              <a:rPr lang="en-US" smtClean="0"/>
              <a:pPr/>
              <a:t>83</a:t>
            </a:fld>
            <a:endParaRPr lang="en-US" dirty="0"/>
          </a:p>
        </p:txBody>
      </p:sp>
    </p:spTree>
    <p:extLst>
      <p:ext uri="{BB962C8B-B14F-4D97-AF65-F5344CB8AC3E}">
        <p14:creationId xmlns:p14="http://schemas.microsoft.com/office/powerpoint/2010/main" val="2352819313"/>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E</a:t>
            </a:r>
            <a:br>
              <a:rPr lang="en-US" dirty="0" smtClean="0"/>
            </a:br>
            <a:r>
              <a:rPr lang="en-US" dirty="0"/>
              <a:t>Majority Voting for Director Elections </a:t>
            </a:r>
          </a:p>
        </p:txBody>
      </p:sp>
      <p:graphicFrame>
        <p:nvGraphicFramePr>
          <p:cNvPr id="7" name="Chart 6"/>
          <p:cNvGraphicFramePr>
            <a:graphicFrameLocks/>
          </p:cNvGraphicFramePr>
          <p:nvPr>
            <p:extLst>
              <p:ext uri="{D42A27DB-BD31-4B8C-83A1-F6EECF244321}">
                <p14:modId xmlns:p14="http://schemas.microsoft.com/office/powerpoint/2010/main" val="3366604497"/>
              </p:ext>
            </p:extLst>
          </p:nvPr>
        </p:nvGraphicFramePr>
        <p:xfrm>
          <a:off x="965835" y="1299686"/>
          <a:ext cx="7212330" cy="42586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Innisfree M&amp;A Incorporated.</a:t>
            </a:r>
          </a:p>
        </p:txBody>
      </p:sp>
      <p:sp>
        <p:nvSpPr>
          <p:cNvPr id="2" name="Slide Number Placeholder 1"/>
          <p:cNvSpPr>
            <a:spLocks noGrp="1"/>
          </p:cNvSpPr>
          <p:nvPr>
            <p:ph type="sldNum" sz="quarter" idx="18"/>
          </p:nvPr>
        </p:nvSpPr>
        <p:spPr/>
        <p:txBody>
          <a:bodyPr/>
          <a:lstStyle/>
          <a:p>
            <a:fld id="{9B0005A4-9A48-4F82-82D8-7D3EECF7B059}" type="slidenum">
              <a:rPr lang="en-US" smtClean="0"/>
              <a:pPr/>
              <a:t>84</a:t>
            </a:fld>
            <a:endParaRPr lang="en-US" dirty="0"/>
          </a:p>
        </p:txBody>
      </p:sp>
    </p:spTree>
    <p:extLst>
      <p:ext uri="{BB962C8B-B14F-4D97-AF65-F5344CB8AC3E}">
        <p14:creationId xmlns:p14="http://schemas.microsoft.com/office/powerpoint/2010/main" val="370417767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E</a:t>
            </a:r>
            <a:br>
              <a:rPr lang="en-US" dirty="0" smtClean="0"/>
            </a:br>
            <a:r>
              <a:rPr lang="en-US" dirty="0"/>
              <a:t>Action by Written Consent</a:t>
            </a:r>
          </a:p>
        </p:txBody>
      </p:sp>
      <p:graphicFrame>
        <p:nvGraphicFramePr>
          <p:cNvPr id="7" name="Chart 6"/>
          <p:cNvGraphicFramePr>
            <a:graphicFrameLocks/>
          </p:cNvGraphicFramePr>
          <p:nvPr>
            <p:extLst>
              <p:ext uri="{D42A27DB-BD31-4B8C-83A1-F6EECF244321}">
                <p14:modId xmlns:p14="http://schemas.microsoft.com/office/powerpoint/2010/main" val="2816933380"/>
              </p:ext>
            </p:extLst>
          </p:nvPr>
        </p:nvGraphicFramePr>
        <p:xfrm>
          <a:off x="965835" y="1299686"/>
          <a:ext cx="7212330" cy="42586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Innisfree M&amp;A Incorporated.</a:t>
            </a:r>
          </a:p>
        </p:txBody>
      </p:sp>
      <p:sp>
        <p:nvSpPr>
          <p:cNvPr id="2" name="Slide Number Placeholder 1"/>
          <p:cNvSpPr>
            <a:spLocks noGrp="1"/>
          </p:cNvSpPr>
          <p:nvPr>
            <p:ph type="sldNum" sz="quarter" idx="18"/>
          </p:nvPr>
        </p:nvSpPr>
        <p:spPr/>
        <p:txBody>
          <a:bodyPr/>
          <a:lstStyle/>
          <a:p>
            <a:fld id="{9B0005A4-9A48-4F82-82D8-7D3EECF7B059}" type="slidenum">
              <a:rPr lang="en-US" smtClean="0"/>
              <a:pPr/>
              <a:t>85</a:t>
            </a:fld>
            <a:endParaRPr lang="en-US" dirty="0"/>
          </a:p>
        </p:txBody>
      </p:sp>
    </p:spTree>
    <p:extLst>
      <p:ext uri="{BB962C8B-B14F-4D97-AF65-F5344CB8AC3E}">
        <p14:creationId xmlns:p14="http://schemas.microsoft.com/office/powerpoint/2010/main" val="4032863140"/>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E</a:t>
            </a:r>
            <a:br>
              <a:rPr lang="en-US" dirty="0" smtClean="0"/>
            </a:br>
            <a:r>
              <a:rPr lang="en-US" dirty="0"/>
              <a:t>Reduce / Eliminate Supermajority Voting</a:t>
            </a:r>
          </a:p>
        </p:txBody>
      </p:sp>
      <p:graphicFrame>
        <p:nvGraphicFramePr>
          <p:cNvPr id="7" name="Chart 6"/>
          <p:cNvGraphicFramePr>
            <a:graphicFrameLocks/>
          </p:cNvGraphicFramePr>
          <p:nvPr>
            <p:extLst>
              <p:ext uri="{D42A27DB-BD31-4B8C-83A1-F6EECF244321}">
                <p14:modId xmlns:p14="http://schemas.microsoft.com/office/powerpoint/2010/main" val="510305583"/>
              </p:ext>
            </p:extLst>
          </p:nvPr>
        </p:nvGraphicFramePr>
        <p:xfrm>
          <a:off x="965835" y="1299686"/>
          <a:ext cx="7212330" cy="42586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Innisfree M&amp;A Incorporated.</a:t>
            </a:r>
          </a:p>
        </p:txBody>
      </p:sp>
      <p:sp>
        <p:nvSpPr>
          <p:cNvPr id="2" name="Slide Number Placeholder 1"/>
          <p:cNvSpPr>
            <a:spLocks noGrp="1"/>
          </p:cNvSpPr>
          <p:nvPr>
            <p:ph type="sldNum" sz="quarter" idx="18"/>
          </p:nvPr>
        </p:nvSpPr>
        <p:spPr/>
        <p:txBody>
          <a:bodyPr/>
          <a:lstStyle/>
          <a:p>
            <a:fld id="{9B0005A4-9A48-4F82-82D8-7D3EECF7B059}" type="slidenum">
              <a:rPr lang="en-US" smtClean="0"/>
              <a:pPr/>
              <a:t>86</a:t>
            </a:fld>
            <a:endParaRPr lang="en-US" dirty="0"/>
          </a:p>
        </p:txBody>
      </p:sp>
    </p:spTree>
    <p:extLst>
      <p:ext uri="{BB962C8B-B14F-4D97-AF65-F5344CB8AC3E}">
        <p14:creationId xmlns:p14="http://schemas.microsoft.com/office/powerpoint/2010/main" val="275241583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E</a:t>
            </a:r>
            <a:br>
              <a:rPr lang="en-US" dirty="0" smtClean="0"/>
            </a:br>
            <a:r>
              <a:rPr lang="en-US" dirty="0"/>
              <a:t>Report on Political Contributions/Lobbying </a:t>
            </a:r>
          </a:p>
        </p:txBody>
      </p:sp>
      <p:graphicFrame>
        <p:nvGraphicFramePr>
          <p:cNvPr id="7" name="Chart 6"/>
          <p:cNvGraphicFramePr>
            <a:graphicFrameLocks/>
          </p:cNvGraphicFramePr>
          <p:nvPr>
            <p:extLst>
              <p:ext uri="{D42A27DB-BD31-4B8C-83A1-F6EECF244321}">
                <p14:modId xmlns:p14="http://schemas.microsoft.com/office/powerpoint/2010/main" val="3993549272"/>
              </p:ext>
            </p:extLst>
          </p:nvPr>
        </p:nvGraphicFramePr>
        <p:xfrm>
          <a:off x="965835" y="1299686"/>
          <a:ext cx="7212330" cy="42586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Innisfree M&amp;A Incorporated.</a:t>
            </a:r>
          </a:p>
        </p:txBody>
      </p:sp>
      <p:sp>
        <p:nvSpPr>
          <p:cNvPr id="2" name="Slide Number Placeholder 1"/>
          <p:cNvSpPr>
            <a:spLocks noGrp="1"/>
          </p:cNvSpPr>
          <p:nvPr>
            <p:ph type="sldNum" sz="quarter" idx="18"/>
          </p:nvPr>
        </p:nvSpPr>
        <p:spPr/>
        <p:txBody>
          <a:bodyPr/>
          <a:lstStyle/>
          <a:p>
            <a:fld id="{9B0005A4-9A48-4F82-82D8-7D3EECF7B059}" type="slidenum">
              <a:rPr lang="en-US" smtClean="0"/>
              <a:pPr/>
              <a:t>87</a:t>
            </a:fld>
            <a:endParaRPr lang="en-US" dirty="0"/>
          </a:p>
        </p:txBody>
      </p:sp>
    </p:spTree>
    <p:extLst>
      <p:ext uri="{BB962C8B-B14F-4D97-AF65-F5344CB8AC3E}">
        <p14:creationId xmlns:p14="http://schemas.microsoft.com/office/powerpoint/2010/main" val="6606405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Proxy Season Overview –</a:t>
            </a:r>
            <a:br>
              <a:rPr lang="en-US" dirty="0" smtClean="0"/>
            </a:br>
            <a:r>
              <a:rPr lang="en-US" dirty="0"/>
              <a:t>Executive Compensation Proposals</a:t>
            </a:r>
          </a:p>
        </p:txBody>
      </p:sp>
      <p:graphicFrame>
        <p:nvGraphicFramePr>
          <p:cNvPr id="8" name="Chart Placeholder 7"/>
          <p:cNvGraphicFramePr>
            <a:graphicFrameLocks noGrp="1"/>
          </p:cNvGraphicFramePr>
          <p:nvPr>
            <p:ph type="chart" sz="quarter" idx="4294967295"/>
            <p:extLst>
              <p:ext uri="{D42A27DB-BD31-4B8C-83A1-F6EECF244321}">
                <p14:modId xmlns:p14="http://schemas.microsoft.com/office/powerpoint/2010/main" val="1177114943"/>
              </p:ext>
            </p:extLst>
          </p:nvPr>
        </p:nvGraphicFramePr>
        <p:xfrm>
          <a:off x="91440" y="1459604"/>
          <a:ext cx="7394331" cy="371882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p:cNvSpPr txBox="1">
            <a:spLocks/>
          </p:cNvSpPr>
          <p:nvPr/>
        </p:nvSpPr>
        <p:spPr bwMode="gray">
          <a:xfrm>
            <a:off x="356616" y="5303520"/>
            <a:ext cx="8440737" cy="640080"/>
          </a:xfrm>
          <a:prstGeom prst="rect">
            <a:avLst/>
          </a:prstGeom>
        </p:spPr>
        <p:txBody>
          <a:bodyPr vert="horz" lIns="91440" tIns="45720" rIns="91440" bIns="45720" rtlCol="0">
            <a:noAutofit/>
          </a:bodyPr>
          <a:lstStyle>
            <a:lvl1pPr marL="0" indent="0" algn="l" defTabSz="914400" rtl="0" eaLnBrk="1" latinLnBrk="0" hangingPunct="1">
              <a:spcBef>
                <a:spcPts val="400"/>
              </a:spcBef>
              <a:spcAft>
                <a:spcPts val="400"/>
              </a:spcAft>
              <a:buFontTx/>
              <a:buNone/>
              <a:defRPr sz="18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dirty="0"/>
              <a:t>Only five shareholder proposals on executive compensation passed in the 2015 proxy season. All related to limiting golden parachutes upon a change in control.</a:t>
            </a:r>
          </a:p>
        </p:txBody>
      </p:sp>
      <p:sp>
        <p:nvSpPr>
          <p:cNvPr id="12" name="Text Placeholder 12"/>
          <p:cNvSpPr txBox="1">
            <a:spLocks/>
          </p:cNvSpPr>
          <p:nvPr/>
        </p:nvSpPr>
        <p:spPr>
          <a:xfrm>
            <a:off x="354013" y="5886764"/>
            <a:ext cx="8332787" cy="475235"/>
          </a:xfrm>
          <a:prstGeom prst="rect">
            <a:avLst/>
          </a:prstGeom>
        </p:spPr>
        <p:txBody>
          <a:bodyPr anchor="b" anchorCtr="0"/>
          <a:lstStyle>
            <a:lvl1pPr marL="115888" indent="-115888" algn="l" defTabSz="914400" rtl="0" eaLnBrk="1" latinLnBrk="0" hangingPunct="1">
              <a:spcBef>
                <a:spcPts val="100"/>
              </a:spcBef>
              <a:spcAft>
                <a:spcPts val="200"/>
              </a:spcAft>
              <a:buFont typeface="+mj-lt"/>
              <a:buAutoNum type="arabicPeriod"/>
              <a:defRPr sz="700" kern="1200">
                <a:solidFill>
                  <a:schemeClr val="tx1"/>
                </a:solidFill>
                <a:latin typeface="+mn-lt"/>
                <a:ea typeface="+mn-ea"/>
                <a:cs typeface="+mn-cs"/>
              </a:defRPr>
            </a:lvl1pPr>
            <a:lvl2pPr marL="115888"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2pPr>
            <a:lvl3pPr marL="401638" indent="-1746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3pPr>
            <a:lvl4pPr marL="569913" indent="-111125" algn="l" defTabSz="914400" rtl="0" eaLnBrk="1" latinLnBrk="0" hangingPunct="1">
              <a:spcBef>
                <a:spcPts val="400"/>
              </a:spcBef>
              <a:spcAft>
                <a:spcPts val="400"/>
              </a:spcAft>
              <a:buFont typeface="Georgia" panose="02040502050405020303" pitchFamily="18" charset="0"/>
              <a:buChar char="◦"/>
              <a:defRPr sz="1800" kern="1200">
                <a:solidFill>
                  <a:schemeClr val="tx1"/>
                </a:solidFill>
                <a:latin typeface="+mn-lt"/>
                <a:ea typeface="+mn-ea"/>
                <a:cs typeface="+mn-cs"/>
              </a:defRPr>
            </a:lvl4pPr>
            <a:lvl5pPr marL="798513" indent="-115888" algn="l" defTabSz="914400" rtl="0" eaLnBrk="1" latinLnBrk="0" hangingPunct="1">
              <a:spcBef>
                <a:spcPts val="400"/>
              </a:spcBef>
              <a:spcAft>
                <a:spcPts val="4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t>Source: </a:t>
            </a:r>
            <a:r>
              <a:rPr lang="en-US" sz="900" dirty="0" err="1"/>
              <a:t>SharkRepellent</a:t>
            </a:r>
            <a:r>
              <a:rPr lang="en-US" sz="900" dirty="0"/>
              <a:t>.</a:t>
            </a:r>
          </a:p>
        </p:txBody>
      </p:sp>
      <p:sp>
        <p:nvSpPr>
          <p:cNvPr id="3" name="Slide Number Placeholder 2"/>
          <p:cNvSpPr>
            <a:spLocks noGrp="1"/>
          </p:cNvSpPr>
          <p:nvPr>
            <p:ph type="sldNum" sz="quarter" idx="18"/>
          </p:nvPr>
        </p:nvSpPr>
        <p:spPr/>
        <p:txBody>
          <a:bodyPr/>
          <a:lstStyle/>
          <a:p>
            <a:fld id="{9B0005A4-9A48-4F82-82D8-7D3EECF7B059}" type="slidenum">
              <a:rPr lang="en-US" smtClean="0"/>
              <a:pPr/>
              <a:t>9</a:t>
            </a:fld>
            <a:endParaRPr lang="en-US" dirty="0"/>
          </a:p>
        </p:txBody>
      </p:sp>
    </p:spTree>
    <p:extLst>
      <p:ext uri="{BB962C8B-B14F-4D97-AF65-F5344CB8AC3E}">
        <p14:creationId xmlns:p14="http://schemas.microsoft.com/office/powerpoint/2010/main" val="20086810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STDCONTENT"/>
  <p:tag name="JPM_SLIDE_ROLE" val="jpmPage"/>
</p:tagLst>
</file>

<file path=ppt/theme/theme1.xml><?xml version="1.0" encoding="utf-8"?>
<a:theme xmlns:a="http://schemas.openxmlformats.org/drawingml/2006/main" name="Content Layouts">
  <a:themeElements>
    <a:clrScheme name="ST_CCLC_2015">
      <a:dk1>
        <a:srgbClr val="493728"/>
      </a:dk1>
      <a:lt1>
        <a:sysClr val="window" lastClr="FFFFFF"/>
      </a:lt1>
      <a:dk2>
        <a:srgbClr val="618EB4"/>
      </a:dk2>
      <a:lt2>
        <a:srgbClr val="E7E7E3"/>
      </a:lt2>
      <a:accent1>
        <a:srgbClr val="1F355E"/>
      </a:accent1>
      <a:accent2>
        <a:srgbClr val="9CB6D3"/>
      </a:accent2>
      <a:accent3>
        <a:srgbClr val="ABA89E"/>
      </a:accent3>
      <a:accent4>
        <a:srgbClr val="D5D4CF"/>
      </a:accent4>
      <a:accent5>
        <a:srgbClr val="F4F4F2"/>
      </a:accent5>
      <a:accent6>
        <a:srgbClr val="9F925E"/>
      </a:accent6>
      <a:hlink>
        <a:srgbClr val="0000FF"/>
      </a:hlink>
      <a:folHlink>
        <a:srgbClr val="800080"/>
      </a:folHlink>
    </a:clrScheme>
    <a:fontScheme name="Simpson Thacher">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T Violet">
      <a:srgbClr val="5B5377"/>
    </a:custClr>
    <a:custClr name="ST Orange">
      <a:srgbClr val="D68231"/>
    </a:custClr>
    <a:custClr name="ST Red">
      <a:srgbClr val="A03123"/>
    </a:custClr>
    <a:custClr name="ST Burgundy">
      <a:srgbClr val="8D3C45"/>
    </a:custClr>
    <a:custClr name="ST Bright Green">
      <a:srgbClr val="73A950"/>
    </a:custClr>
    <a:custClr name="ST Steel Blue">
      <a:srgbClr val="5D7E95"/>
    </a:custClr>
    <a:custClr name="ST Grey-Green">
      <a:srgbClr val="728472"/>
    </a:custClr>
    <a:custClr name="ST Blue-Grey">
      <a:srgbClr val="9DAEAB"/>
    </a:custClr>
    <a:custClr name="ST Tan">
      <a:srgbClr val="D8D2C4"/>
    </a:custClr>
    <a:custClr name="ST Green">
      <a:srgbClr val="73984A"/>
    </a:custClr>
    <a:custClr name="ST Yellow">
      <a:srgbClr val="FFCE00"/>
    </a:custClr>
    <a:custClr name="ST Dark Blue">
      <a:srgbClr val="1F355E"/>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12638</Words>
  <Application>Microsoft Office PowerPoint</Application>
  <PresentationFormat>On-screen Show (4:3)</PresentationFormat>
  <Paragraphs>962</Paragraphs>
  <Slides>87</Slides>
  <Notes>14</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Content Layouts</vt:lpstr>
      <vt:lpstr>Recap of the 2015 Proxy Season:  What Happened, Lessons Learned and Looking Ahead to 2016</vt:lpstr>
      <vt:lpstr>Contents</vt:lpstr>
      <vt:lpstr>2015 Proxy Season Overview</vt:lpstr>
      <vt:lpstr>2015 Proxy Season Overview (continued)</vt:lpstr>
      <vt:lpstr>2015 Proxy Season Overview –  Shareholder Proponents</vt:lpstr>
      <vt:lpstr>2015 Proxy Season Overview –  Shareholder Proposals by Type</vt:lpstr>
      <vt:lpstr>2015 Proxy Season Overview – Corporate Governance Proposals</vt:lpstr>
      <vt:lpstr>2015 Proxy Season Overview – Social, Environmental &amp; Political Proposals</vt:lpstr>
      <vt:lpstr>2015 Proxy Season Overview – Executive Compensation Proposals</vt:lpstr>
      <vt:lpstr>2015 Proxy Season Highlights</vt:lpstr>
      <vt:lpstr>2015 Proxy Season Highlights – Developments Director Voting Results</vt:lpstr>
      <vt:lpstr>2015 Proxy Season Highlights – Developments Advisory Firm Policy Updates</vt:lpstr>
      <vt:lpstr>2015 Proxy Season Highlights – Developments Advisory Firm Policy Updates (continued)</vt:lpstr>
      <vt:lpstr>2015 Proxy Season Highlights – Developments Updates to ISS Governance QuickScore 3.0</vt:lpstr>
      <vt:lpstr>2015 Proxy Season Highlights – Key Proposals Proxy Access – 2012-2014 </vt:lpstr>
      <vt:lpstr>2015 Proxy Season Highlights – Key Proposals Proxy Access – Shareholder Proposals in 2014</vt:lpstr>
      <vt:lpstr>2015 Proxy Season Highlights – Key Proposals Proxy Access – A New Trend Develops </vt:lpstr>
      <vt:lpstr>2015 Proxy Season Highlights – Key Proposals Proxy Access – A New Trend Develops (continued)</vt:lpstr>
      <vt:lpstr>2015 Proxy Season Highlights – Key Proposals Proxy Access – A New Trend Develops (continued)</vt:lpstr>
      <vt:lpstr>2015 Proxy Season Highlights – Key Proposals Proxy Access – Proxy Advisory Firms</vt:lpstr>
      <vt:lpstr>2015 Proxy Season Highlights – Key Proposals  Proxy Access – Company Responses to Proposals</vt:lpstr>
      <vt:lpstr>2015 Proxy Season Highlights – Key Proposals  Proxy Access – Company Responses to Proposals</vt:lpstr>
      <vt:lpstr>2015 Proxy Season Highlights – Key Proposals  Proxy Access – 2015 Vote Results</vt:lpstr>
      <vt:lpstr>2015 Proxy Season Highlights – Key Proposals  Proxy Access – 2015 Vote Results in Perspective </vt:lpstr>
      <vt:lpstr>2015 Proxy Season Highlights – Key Proposals  Proxy Access – 2015 Vote Results</vt:lpstr>
      <vt:lpstr>2015 Proxy Season Highlights – Key Proposals  Proxy Access – 2015 Vote Results</vt:lpstr>
      <vt:lpstr>2015 Proxy Season Highlights – Key Proposals  Proxy Access – 2015 Vote Results</vt:lpstr>
      <vt:lpstr>2015 Proxy Season Highlights – Key Proposals  Proxy Access – Shareholder Base and Vote Outcome</vt:lpstr>
      <vt:lpstr>Importance of Performance and Shareholder Composition: Case Study</vt:lpstr>
      <vt:lpstr>2015 Proxy Season Highlights – Key Proposals  Proxy Access – Pre-Emptive Action?</vt:lpstr>
      <vt:lpstr>Proxy Access – Features of Proxy Access Bylaws</vt:lpstr>
      <vt:lpstr>Proxy Access – Features of Proxy Access Bylaws</vt:lpstr>
      <vt:lpstr>Proxy Access – CII “Best Practices”</vt:lpstr>
      <vt:lpstr>2015 Proxy Season Highlights – Key Proposals  Proxy Access – Observations and Thinking Ahead</vt:lpstr>
      <vt:lpstr>2015 Proxy Season Highlights – Key Proposals Independent Chairman</vt:lpstr>
      <vt:lpstr>2015 Proxy Season Highlights – Key Proposals Independent Chairman (continued)</vt:lpstr>
      <vt:lpstr>2015 Proxy Season Highlights – Key Proposals Independent Chairman (continued)</vt:lpstr>
      <vt:lpstr>2015 Proxy Season Highlights – Key Proposals Independent Chairman (continued)</vt:lpstr>
      <vt:lpstr>2015 Proxy Season Highlights – Key Proposals Shareholder Right to Call Special Meetings</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Key Proposals Shareholder Right to Call Special Meetings (continued)</vt:lpstr>
      <vt:lpstr>2015 Proxy Season Highlights – Trends Trinity Wall Street v. Wal-Mart</vt:lpstr>
      <vt:lpstr>2015 Proxy Season Highlights – Trends Trinity Wall Street v. Wal-Mart (continued)</vt:lpstr>
      <vt:lpstr>Appendix A</vt:lpstr>
      <vt:lpstr>Appendix A Rule 14a-8(i)(9) – Whole Foods &amp; SEC’s Decision</vt:lpstr>
      <vt:lpstr>Appendix A Rule 14a-8(i)(9) – Whole Foods &amp; SEC’s Decision</vt:lpstr>
      <vt:lpstr>Appendix B</vt:lpstr>
      <vt:lpstr>Appendix B 2015 Advisory Firm Policy Updates – ISS</vt:lpstr>
      <vt:lpstr>Appendix B 2015 Advisory Firm Policy Updates – ISS (continued)</vt:lpstr>
      <vt:lpstr>Appendix B 2015 Advisory Firm Policy Updates – ISS (continued)</vt:lpstr>
      <vt:lpstr>Appendix B 2015 Advisory Firm Policy Updates – ISS (continued)</vt:lpstr>
      <vt:lpstr>Appendix B 2015 Advisory Firm Policy Updates – ISS (continued)</vt:lpstr>
      <vt:lpstr>Appendix B 2015 Advisory Firm Policy Updates – ISS (continued)</vt:lpstr>
      <vt:lpstr>Appendix B Advisory Firm Policy Updates – Glass Lewis</vt:lpstr>
      <vt:lpstr>Appendix B Advisory Firm Policy Updates – Glass Lewis (continued)</vt:lpstr>
      <vt:lpstr>Appendix B Advisory Firm Policy Updates – Glass Lewis (continued)</vt:lpstr>
      <vt:lpstr>Appendix B Advisory Firm Policy Updates – Glass Lewis (continued)</vt:lpstr>
      <vt:lpstr>Appendix B Advisory Firm Policy Updates – Glass Lewis (continued)</vt:lpstr>
      <vt:lpstr>Appendix B Advisory Firm Policy Updates – Glass Lewis (continued)</vt:lpstr>
      <vt:lpstr>Appendix C</vt:lpstr>
      <vt:lpstr>Appendix C Updates to ISS Governance QuickScore 3.0</vt:lpstr>
      <vt:lpstr>Appendix C Updates to ISS Governance QuickScore 3.0 (continued)</vt:lpstr>
      <vt:lpstr>Appendix C Updates to ISS Governance QuickScore 3.0 (continued)</vt:lpstr>
      <vt:lpstr>Appendix C Updates to ISS Governance QuickScore 3.0 (continued)</vt:lpstr>
      <vt:lpstr>Appendix C Updates to ISS Governance QuickScore 3.0 (continued)</vt:lpstr>
      <vt:lpstr>Appendix C Updates to ISS Governance QuickScore 3.0 (continued)</vt:lpstr>
      <vt:lpstr>Appendix D</vt:lpstr>
      <vt:lpstr>Appendix D Proxy Access – Select Institutional Shareholders</vt:lpstr>
      <vt:lpstr>Appendix D Proxy Access – Select Institutional Shareholders </vt:lpstr>
      <vt:lpstr>Appendix D Proxy Access – Select Institutional Shareholders</vt:lpstr>
      <vt:lpstr>Appendix D Proxy Access – Select Institutional Shareholders</vt:lpstr>
      <vt:lpstr>Appendix E</vt:lpstr>
      <vt:lpstr>Appendix E Board Declassification</vt:lpstr>
      <vt:lpstr>Appendix E Majority Voting for Director Elections </vt:lpstr>
      <vt:lpstr>Appendix E Action by Written Consent</vt:lpstr>
      <vt:lpstr>Appendix E Reduce / Eliminate Supermajority Voting</vt:lpstr>
      <vt:lpstr>Appendix E Report on Political Contributions/Lobbying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Sternglass</dc:creator>
  <cp:lastModifiedBy>ttaylor</cp:lastModifiedBy>
  <cp:revision>823</cp:revision>
  <cp:lastPrinted>2014-11-07T20:37:07Z</cp:lastPrinted>
  <dcterms:created xsi:type="dcterms:W3CDTF">2014-05-01T18:27:13Z</dcterms:created>
  <dcterms:modified xsi:type="dcterms:W3CDTF">2015-10-28T15:31:45Z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990001-0001-15281-Active.18174585.1</vt:lpwstr>
  </property>
</Properties>
</file>